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2"/>
  </p:notesMasterIdLst>
  <p:handoutMasterIdLst>
    <p:handoutMasterId r:id="rId33"/>
  </p:handoutMasterIdLst>
  <p:sldIdLst>
    <p:sldId id="256" r:id="rId5"/>
    <p:sldId id="281" r:id="rId6"/>
    <p:sldId id="282" r:id="rId7"/>
    <p:sldId id="270" r:id="rId8"/>
    <p:sldId id="285" r:id="rId9"/>
    <p:sldId id="283" r:id="rId10"/>
    <p:sldId id="301" r:id="rId11"/>
    <p:sldId id="302" r:id="rId12"/>
    <p:sldId id="303" r:id="rId13"/>
    <p:sldId id="304" r:id="rId14"/>
    <p:sldId id="299" r:id="rId15"/>
    <p:sldId id="284" r:id="rId16"/>
    <p:sldId id="286" r:id="rId17"/>
    <p:sldId id="287" r:id="rId18"/>
    <p:sldId id="289" r:id="rId19"/>
    <p:sldId id="295" r:id="rId20"/>
    <p:sldId id="296" r:id="rId21"/>
    <p:sldId id="288" r:id="rId22"/>
    <p:sldId id="290" r:id="rId23"/>
    <p:sldId id="297" r:id="rId24"/>
    <p:sldId id="298" r:id="rId25"/>
    <p:sldId id="291" r:id="rId26"/>
    <p:sldId id="292" r:id="rId27"/>
    <p:sldId id="293" r:id="rId28"/>
    <p:sldId id="294" r:id="rId29"/>
    <p:sldId id="279" r:id="rId30"/>
    <p:sldId id="280"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9A262-4A5B-4C95-815C-C86316465253}" v="3" dt="2021-11-09T13:51:45.2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70"/>
    <p:restoredTop sz="95934"/>
  </p:normalViewPr>
  <p:slideViewPr>
    <p:cSldViewPr snapToGrid="0" snapToObjects="1">
      <p:cViewPr varScale="1">
        <p:scale>
          <a:sx n="84" d="100"/>
          <a:sy n="84" d="100"/>
        </p:scale>
        <p:origin x="200" y="7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5/10/relationships/revisionInfo" Target="revisionInfo.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Quang Huy 20204880" userId="S::huy.vq204880@sis.hust.edu.vn::4b8eba30-6f8a-4498-9311-c3c7117dbe98" providerId="AD" clId="Web-{CBA9A262-4A5B-4C95-815C-C86316465253}"/>
    <pc:docChg chg="addSld delSld modSld">
      <pc:chgData name="Vu Quang Huy 20204880" userId="S::huy.vq204880@sis.hust.edu.vn::4b8eba30-6f8a-4498-9311-c3c7117dbe98" providerId="AD" clId="Web-{CBA9A262-4A5B-4C95-815C-C86316465253}" dt="2021-11-09T13:51:45.215" v="2"/>
      <pc:docMkLst>
        <pc:docMk/>
      </pc:docMkLst>
      <pc:sldChg chg="delSp add del">
        <pc:chgData name="Vu Quang Huy 20204880" userId="S::huy.vq204880@sis.hust.edu.vn::4b8eba30-6f8a-4498-9311-c3c7117dbe98" providerId="AD" clId="Web-{CBA9A262-4A5B-4C95-815C-C86316465253}" dt="2021-11-09T13:51:45.215" v="2"/>
        <pc:sldMkLst>
          <pc:docMk/>
          <pc:sldMk cId="2669504392" sldId="291"/>
        </pc:sldMkLst>
        <pc:spChg chg="del">
          <ac:chgData name="Vu Quang Huy 20204880" userId="S::huy.vq204880@sis.hust.edu.vn::4b8eba30-6f8a-4498-9311-c3c7117dbe98" providerId="AD" clId="Web-{CBA9A262-4A5B-4C95-815C-C86316465253}" dt="2021-11-09T13:51:45.215" v="2"/>
          <ac:spMkLst>
            <pc:docMk/>
            <pc:sldMk cId="2669504392" sldId="291"/>
            <ac:spMk id="3" creationId="{68ED61A9-8A14-DE4D-B8CC-1518D283C42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DF4B74-F2DF-D54C-AAF4-0B22AA78B1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D4940116-D673-6949-8277-E686809DE8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626A03-C4EA-4645-871E-AA6ADC34DC75}" type="datetimeFigureOut">
              <a:rPr lang="en-VN" smtClean="0"/>
              <a:t>11/09/2021</a:t>
            </a:fld>
            <a:endParaRPr lang="en-VN"/>
          </a:p>
        </p:txBody>
      </p:sp>
      <p:sp>
        <p:nvSpPr>
          <p:cNvPr id="4" name="Footer Placeholder 3">
            <a:extLst>
              <a:ext uri="{FF2B5EF4-FFF2-40B4-BE49-F238E27FC236}">
                <a16:creationId xmlns:a16="http://schemas.microsoft.com/office/drawing/2014/main" id="{2C0B5750-D6CC-AF4A-BC19-30D0374DE0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DA2428C3-3DE9-E746-8066-4DCE8AC2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AC350B-4149-9C40-82BE-D81FF5AEDD6C}" type="slidenum">
              <a:rPr lang="en-VN" smtClean="0"/>
              <a:t>‹#›</a:t>
            </a:fld>
            <a:endParaRPr lang="en-VN"/>
          </a:p>
        </p:txBody>
      </p:sp>
    </p:spTree>
    <p:extLst>
      <p:ext uri="{BB962C8B-B14F-4D97-AF65-F5344CB8AC3E}">
        <p14:creationId xmlns:p14="http://schemas.microsoft.com/office/powerpoint/2010/main" val="11861957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9750D-1435-E14D-AA6F-6FA00FB381A9}" type="datetimeFigureOut">
              <a:rPr lang="en-VN" smtClean="0"/>
              <a:t>11/09/2021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0F578-97EA-BB4D-9786-1069A1ABA347}" type="slidenum">
              <a:rPr lang="en-VN" smtClean="0"/>
              <a:t>‹#›</a:t>
            </a:fld>
            <a:endParaRPr lang="en-VN"/>
          </a:p>
        </p:txBody>
      </p:sp>
    </p:spTree>
    <p:extLst>
      <p:ext uri="{BB962C8B-B14F-4D97-AF65-F5344CB8AC3E}">
        <p14:creationId xmlns:p14="http://schemas.microsoft.com/office/powerpoint/2010/main" val="4795317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14:m>
                  <m:oMath xmlns:m="http://schemas.openxmlformats.org/officeDocument/2006/math">
                    <m:r>
                      <a:rPr lang="en-GB" sz="1200" i="1">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𝐻𝑇</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{1, 2, 3, 4, 5, 6}</m:t>
                    </m:r>
                  </m:oMath>
                </a14:m>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Choice>
        <mc:Fallback xmlns="">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r>
                  <a:rPr lang="en-GB" sz="1200" i="0">
                    <a:effectLst/>
                    <a:latin typeface="Cambria Math" panose="02040503050406030204" pitchFamily="18" charset="0"/>
                    <a:ea typeface="Times New Roman" panose="02020603050405020304" pitchFamily="18" charset="0"/>
                  </a:rPr>
                  <a:t>Ω = {𝐻, 𝑇}</a:t>
                </a:r>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r>
                  <a:rPr lang="en-GB" sz="1200" i="0">
                    <a:latin typeface="Cambria Math" panose="02040503050406030204" pitchFamily="18" charset="0"/>
                    <a:ea typeface="Times New Roman" panose="02020603050405020304" pitchFamily="18" charset="0"/>
                  </a:rPr>
                  <a:t> </a:t>
                </a:r>
                <a:r>
                  <a:rPr lang="en-GB" sz="1200" i="0">
                    <a:effectLst/>
                    <a:latin typeface="Cambria Math" panose="02040503050406030204" pitchFamily="18" charset="0"/>
                    <a:ea typeface="Times New Roman" panose="02020603050405020304" pitchFamily="18" charset="0"/>
                  </a:rPr>
                  <a:t>Ω = {𝐻𝐻, 𝐻𝑇, 𝑇𝐻, 𝑇𝑇}</a:t>
                </a:r>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r>
                  <a:rPr lang="en-GB" sz="1200" i="0">
                    <a:effectLst/>
                    <a:latin typeface="Cambria Math" panose="02040503050406030204" pitchFamily="18" charset="0"/>
                    <a:ea typeface="Times New Roman" panose="02020603050405020304" pitchFamily="18" charset="0"/>
                  </a:rPr>
                  <a:t>Ω = {1, 2, 3, 4, 5, 6}</a:t>
                </a:r>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Fallback>
      </mc:AlternateContent>
      <p:sp>
        <p:nvSpPr>
          <p:cNvPr id="4" name="Slide Number Placeholder 3"/>
          <p:cNvSpPr>
            <a:spLocks noGrp="1"/>
          </p:cNvSpPr>
          <p:nvPr>
            <p:ph type="sldNum" sz="quarter" idx="5"/>
          </p:nvPr>
        </p:nvSpPr>
        <p:spPr/>
        <p:txBody>
          <a:bodyPr/>
          <a:lstStyle/>
          <a:p>
            <a:fld id="{D670F578-97EA-BB4D-9786-1069A1ABA347}" type="slidenum">
              <a:rPr lang="en-VN" smtClean="0"/>
              <a:t>7</a:t>
            </a:fld>
            <a:endParaRPr lang="en-VN"/>
          </a:p>
        </p:txBody>
      </p:sp>
    </p:spTree>
    <p:extLst>
      <p:ext uri="{BB962C8B-B14F-4D97-AF65-F5344CB8AC3E}">
        <p14:creationId xmlns:p14="http://schemas.microsoft.com/office/powerpoint/2010/main" val="3717997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14:m>
                  <m:oMath xmlns:m="http://schemas.openxmlformats.org/officeDocument/2006/math">
                    <m:r>
                      <a:rPr lang="en-GB" sz="1200" i="1">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𝐻𝑇</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{1, 2, 3, 4, 5, 6}</m:t>
                    </m:r>
                  </m:oMath>
                </a14:m>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Choice>
        <mc:Fallback xmlns="">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r>
                  <a:rPr lang="en-GB" sz="1200" i="0">
                    <a:effectLst/>
                    <a:latin typeface="Cambria Math" panose="02040503050406030204" pitchFamily="18" charset="0"/>
                    <a:ea typeface="Times New Roman" panose="02020603050405020304" pitchFamily="18" charset="0"/>
                  </a:rPr>
                  <a:t>Ω = {𝐻, 𝑇}</a:t>
                </a:r>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r>
                  <a:rPr lang="en-GB" sz="1200" i="0">
                    <a:latin typeface="Cambria Math" panose="02040503050406030204" pitchFamily="18" charset="0"/>
                    <a:ea typeface="Times New Roman" panose="02020603050405020304" pitchFamily="18" charset="0"/>
                  </a:rPr>
                  <a:t> </a:t>
                </a:r>
                <a:r>
                  <a:rPr lang="en-GB" sz="1200" i="0">
                    <a:effectLst/>
                    <a:latin typeface="Cambria Math" panose="02040503050406030204" pitchFamily="18" charset="0"/>
                    <a:ea typeface="Times New Roman" panose="02020603050405020304" pitchFamily="18" charset="0"/>
                  </a:rPr>
                  <a:t>Ω = {𝐻𝐻, 𝐻𝑇, 𝑇𝐻, 𝑇𝑇}</a:t>
                </a:r>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r>
                  <a:rPr lang="en-GB" sz="1200" i="0">
                    <a:effectLst/>
                    <a:latin typeface="Cambria Math" panose="02040503050406030204" pitchFamily="18" charset="0"/>
                    <a:ea typeface="Times New Roman" panose="02020603050405020304" pitchFamily="18" charset="0"/>
                  </a:rPr>
                  <a:t>Ω = {1, 2, 3, 4, 5, 6}</a:t>
                </a:r>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Fallback>
      </mc:AlternateContent>
      <p:sp>
        <p:nvSpPr>
          <p:cNvPr id="4" name="Slide Number Placeholder 3"/>
          <p:cNvSpPr>
            <a:spLocks noGrp="1"/>
          </p:cNvSpPr>
          <p:nvPr>
            <p:ph type="sldNum" sz="quarter" idx="5"/>
          </p:nvPr>
        </p:nvSpPr>
        <p:spPr/>
        <p:txBody>
          <a:bodyPr/>
          <a:lstStyle/>
          <a:p>
            <a:fld id="{D670F578-97EA-BB4D-9786-1069A1ABA347}" type="slidenum">
              <a:rPr lang="en-VN" smtClean="0"/>
              <a:t>8</a:t>
            </a:fld>
            <a:endParaRPr lang="en-VN"/>
          </a:p>
        </p:txBody>
      </p:sp>
    </p:spTree>
    <p:extLst>
      <p:ext uri="{BB962C8B-B14F-4D97-AF65-F5344CB8AC3E}">
        <p14:creationId xmlns:p14="http://schemas.microsoft.com/office/powerpoint/2010/main" val="948361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14:m>
                  <m:oMath xmlns:m="http://schemas.openxmlformats.org/officeDocument/2006/math">
                    <m:r>
                      <a:rPr lang="en-GB" sz="1200" i="1">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𝐻𝑇</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{1, 2, 3, 4, 5, 6}</m:t>
                    </m:r>
                  </m:oMath>
                </a14:m>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Choice>
        <mc:Fallback xmlns="">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r>
                  <a:rPr lang="en-GB" sz="1200" i="0">
                    <a:effectLst/>
                    <a:latin typeface="Cambria Math" panose="02040503050406030204" pitchFamily="18" charset="0"/>
                    <a:ea typeface="Times New Roman" panose="02020603050405020304" pitchFamily="18" charset="0"/>
                  </a:rPr>
                  <a:t>Ω = {𝐻, 𝑇}</a:t>
                </a:r>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r>
                  <a:rPr lang="en-GB" sz="1200" i="0">
                    <a:latin typeface="Cambria Math" panose="02040503050406030204" pitchFamily="18" charset="0"/>
                    <a:ea typeface="Times New Roman" panose="02020603050405020304" pitchFamily="18" charset="0"/>
                  </a:rPr>
                  <a:t> </a:t>
                </a:r>
                <a:r>
                  <a:rPr lang="en-GB" sz="1200" i="0">
                    <a:effectLst/>
                    <a:latin typeface="Cambria Math" panose="02040503050406030204" pitchFamily="18" charset="0"/>
                    <a:ea typeface="Times New Roman" panose="02020603050405020304" pitchFamily="18" charset="0"/>
                  </a:rPr>
                  <a:t>Ω = {𝐻𝐻, 𝐻𝑇, 𝑇𝐻, 𝑇𝑇}</a:t>
                </a:r>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r>
                  <a:rPr lang="en-GB" sz="1200" i="0">
                    <a:effectLst/>
                    <a:latin typeface="Cambria Math" panose="02040503050406030204" pitchFamily="18" charset="0"/>
                    <a:ea typeface="Times New Roman" panose="02020603050405020304" pitchFamily="18" charset="0"/>
                  </a:rPr>
                  <a:t>Ω = {1, 2, 3, 4, 5, 6}</a:t>
                </a:r>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Fallback>
      </mc:AlternateContent>
      <p:sp>
        <p:nvSpPr>
          <p:cNvPr id="4" name="Slide Number Placeholder 3"/>
          <p:cNvSpPr>
            <a:spLocks noGrp="1"/>
          </p:cNvSpPr>
          <p:nvPr>
            <p:ph type="sldNum" sz="quarter" idx="5"/>
          </p:nvPr>
        </p:nvSpPr>
        <p:spPr/>
        <p:txBody>
          <a:bodyPr/>
          <a:lstStyle/>
          <a:p>
            <a:fld id="{D670F578-97EA-BB4D-9786-1069A1ABA347}" type="slidenum">
              <a:rPr lang="en-VN" smtClean="0"/>
              <a:t>9</a:t>
            </a:fld>
            <a:endParaRPr lang="en-VN"/>
          </a:p>
        </p:txBody>
      </p:sp>
    </p:spTree>
    <p:extLst>
      <p:ext uri="{BB962C8B-B14F-4D97-AF65-F5344CB8AC3E}">
        <p14:creationId xmlns:p14="http://schemas.microsoft.com/office/powerpoint/2010/main" val="16952653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14:m>
                  <m:oMath xmlns:m="http://schemas.openxmlformats.org/officeDocument/2006/math">
                    <m:r>
                      <a:rPr lang="en-GB" sz="1200" i="1">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Ω = {</m:t>
                    </m:r>
                    <m:r>
                      <a:rPr lang="en-GB" sz="1200" i="1">
                        <a:effectLst/>
                        <a:latin typeface="Cambria Math" panose="02040503050406030204" pitchFamily="18" charset="0"/>
                        <a:ea typeface="Times New Roman" panose="02020603050405020304" pitchFamily="18" charset="0"/>
                      </a:rPr>
                      <m:t>𝐻𝐻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𝐻𝑇</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𝑇𝐻</m:t>
                    </m:r>
                    <m:r>
                      <a:rPr lang="en-GB" sz="1200" i="1">
                        <a:effectLst/>
                        <a:latin typeface="Cambria Math" panose="02040503050406030204" pitchFamily="18" charset="0"/>
                        <a:ea typeface="Times New Roman" panose="02020603050405020304" pitchFamily="18" charset="0"/>
                      </a:rPr>
                      <m:t>, </m:t>
                    </m:r>
                    <m:r>
                      <a:rPr lang="en-GB" sz="1200" i="1">
                        <a:effectLst/>
                        <a:latin typeface="Cambria Math" panose="02040503050406030204" pitchFamily="18" charset="0"/>
                        <a:ea typeface="Times New Roman" panose="02020603050405020304" pitchFamily="18" charset="0"/>
                      </a:rPr>
                      <m:t>𝑇𝑇</m:t>
                    </m:r>
                    <m:r>
                      <a:rPr lang="en-GB" sz="1200" i="1">
                        <a:effectLst/>
                        <a:latin typeface="Cambria Math" panose="02040503050406030204" pitchFamily="18" charset="0"/>
                        <a:ea typeface="Times New Roman" panose="02020603050405020304" pitchFamily="18" charset="0"/>
                      </a:rPr>
                      <m:t>}</m:t>
                    </m:r>
                  </m:oMath>
                </a14:m>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14:m>
                  <m:oMath xmlns:m="http://schemas.openxmlformats.org/officeDocument/2006/math">
                    <m:r>
                      <a:rPr lang="en-GB" sz="1200" i="1">
                        <a:effectLst/>
                        <a:latin typeface="Cambria Math" panose="02040503050406030204" pitchFamily="18" charset="0"/>
                        <a:ea typeface="Times New Roman" panose="02020603050405020304" pitchFamily="18" charset="0"/>
                      </a:rPr>
                      <m:t>Ω = {1, 2, 3, 4, 5, 6}</m:t>
                    </m:r>
                  </m:oMath>
                </a14:m>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Choice>
        <mc:Fallback xmlns="">
          <p:sp>
            <p:nvSpPr>
              <p:cNvPr id="3" name="Notes Placeholder 2"/>
              <p:cNvSpPr>
                <a:spLocks noGrp="1"/>
              </p:cNvSpPr>
              <p:nvPr>
                <p:ph type="body" idx="1"/>
              </p:nvPr>
            </p:nvSpPr>
            <p:spPr/>
            <p:txBody>
              <a:bodyPr/>
              <a:lstStyle/>
              <a:p>
                <a:pPr marL="274320" indent="-274320">
                  <a:lnSpc>
                    <a:spcPct val="107000"/>
                  </a:lnSpc>
                  <a:spcAft>
                    <a:spcPts val="600"/>
                  </a:spcAft>
                  <a:tabLst>
                    <a:tab pos="274320" algn="l"/>
                    <a:tab pos="457200" algn="l"/>
                  </a:tabLst>
                </a:pPr>
                <a:r>
                  <a:rPr lang="en-GB" sz="1200" u="sng" dirty="0">
                    <a:solidFill>
                      <a:srgbClr val="000000"/>
                    </a:solidFill>
                    <a:ea typeface="Calibri" panose="020F0502020204030204" pitchFamily="34" charset="0"/>
                    <a:cs typeface="Cordia New" panose="020B0304020202020204" pitchFamily="34" charset="-34"/>
                  </a:rPr>
                  <a:t>Answer</a:t>
                </a:r>
                <a:r>
                  <a:rPr lang="en-GB" sz="1200" b="1" dirty="0">
                    <a:solidFill>
                      <a:srgbClr val="000000"/>
                    </a:solidFill>
                    <a:ea typeface="Calibri" panose="020F0502020204030204" pitchFamily="34" charset="0"/>
                    <a:cs typeface="Cordia New" panose="020B0304020202020204" pitchFamily="34" charset="-34"/>
                  </a:rPr>
                  <a:t>:</a:t>
                </a:r>
                <a:endParaRPr lang="en-VN" sz="1200" dirty="0">
                  <a:solidFill>
                    <a:srgbClr val="595959"/>
                  </a:solidFill>
                  <a:effectLst/>
                  <a:ea typeface="Calibri" panose="020F0502020204030204" pitchFamily="34" charset="0"/>
                  <a:cs typeface="Cordia New" panose="020B0304020202020204" pitchFamily="34" charset="-34"/>
                </a:endParaRPr>
              </a:p>
              <a:p>
                <a:pPr indent="457200"/>
                <a:r>
                  <a:rPr lang="en-GB" sz="1200" dirty="0">
                    <a:ea typeface="Times New Roman" panose="02020603050405020304" pitchFamily="18" charset="0"/>
                  </a:rPr>
                  <a:t>1. The sample space of a single coin flip is: </a:t>
                </a:r>
                <a:r>
                  <a:rPr lang="en-GB" sz="1200" i="0">
                    <a:effectLst/>
                    <a:latin typeface="Cambria Math" panose="02040503050406030204" pitchFamily="18" charset="0"/>
                    <a:ea typeface="Times New Roman" panose="02020603050405020304" pitchFamily="18" charset="0"/>
                  </a:rPr>
                  <a:t>Ω = {𝐻, 𝑇}</a:t>
                </a:r>
                <a:r>
                  <a:rPr lang="en-GB" sz="1200" dirty="0">
                    <a:effectLst/>
                    <a:ea typeface="Times New Roman" panose="02020603050405020304" pitchFamily="18" charset="0"/>
                  </a:rPr>
                  <a:t> </a:t>
                </a:r>
                <a:r>
                  <a:rPr lang="en-GB" sz="1200" dirty="0">
                    <a:ea typeface="Times New Roman" panose="02020603050405020304" pitchFamily="18" charset="0"/>
                  </a:rPr>
                  <a:t>(heads or tails). </a:t>
                </a:r>
                <a:endParaRPr lang="en-VN" sz="1200" dirty="0">
                  <a:ea typeface="Calibri" panose="020F0502020204030204" pitchFamily="34" charset="0"/>
                </a:endParaRPr>
              </a:p>
              <a:p>
                <a:pPr indent="457200"/>
                <a:r>
                  <a:rPr lang="en-GB" sz="1200" dirty="0">
                    <a:ea typeface="Times New Roman" panose="02020603050405020304" pitchFamily="18" charset="0"/>
                  </a:rPr>
                  <a:t>2. The sample space of two coin flips is:</a:t>
                </a:r>
                <a:r>
                  <a:rPr lang="en-GB" sz="1200" i="0">
                    <a:latin typeface="Cambria Math" panose="02040503050406030204" pitchFamily="18" charset="0"/>
                    <a:ea typeface="Times New Roman" panose="02020603050405020304" pitchFamily="18" charset="0"/>
                  </a:rPr>
                  <a:t> </a:t>
                </a:r>
                <a:r>
                  <a:rPr lang="en-GB" sz="1200" i="0">
                    <a:effectLst/>
                    <a:latin typeface="Cambria Math" panose="02040503050406030204" pitchFamily="18" charset="0"/>
                    <a:ea typeface="Times New Roman" panose="02020603050405020304" pitchFamily="18" charset="0"/>
                  </a:rPr>
                  <a:t>Ω = {𝐻𝐻, 𝐻𝑇, 𝑇𝐻, 𝑇𝑇}</a:t>
                </a:r>
                <a:r>
                  <a:rPr lang="en-GB" sz="1200" dirty="0">
                    <a:effectLst/>
                    <a:ea typeface="Times New Roman" panose="02020603050405020304" pitchFamily="18" charset="0"/>
                  </a:rPr>
                  <a:t>. </a:t>
                </a:r>
                <a:endParaRPr lang="en-VN" sz="1200" dirty="0">
                  <a:ea typeface="Calibri" panose="020F0502020204030204" pitchFamily="34" charset="0"/>
                </a:endParaRPr>
              </a:p>
              <a:p>
                <a:pPr indent="457200"/>
                <a:r>
                  <a:rPr lang="en-GB" sz="1200" dirty="0">
                    <a:ea typeface="Times New Roman" panose="02020603050405020304" pitchFamily="18" charset="0"/>
                  </a:rPr>
                  <a:t>3. The sample space of the roll of a 6-sided die is: </a:t>
                </a:r>
                <a:r>
                  <a:rPr lang="en-GB" sz="1200" i="0">
                    <a:effectLst/>
                    <a:latin typeface="Cambria Math" panose="02040503050406030204" pitchFamily="18" charset="0"/>
                    <a:ea typeface="Times New Roman" panose="02020603050405020304" pitchFamily="18" charset="0"/>
                  </a:rPr>
                  <a:t>Ω = {1, 2, 3, 4, 5, 6}</a:t>
                </a:r>
                <a:r>
                  <a:rPr lang="en-GB" sz="1200" dirty="0">
                    <a:ea typeface="Times New Roman" panose="02020603050405020304" pitchFamily="18" charset="0"/>
                  </a:rPr>
                  <a:t>.</a:t>
                </a:r>
                <a:endParaRPr lang="en-VN" sz="1200" dirty="0">
                  <a:ea typeface="Calibri" panose="020F0502020204030204" pitchFamily="34" charset="0"/>
                </a:endParaRPr>
              </a:p>
              <a:p>
                <a:endParaRPr lang="en-VN" dirty="0"/>
              </a:p>
            </p:txBody>
          </p:sp>
        </mc:Fallback>
      </mc:AlternateContent>
      <p:sp>
        <p:nvSpPr>
          <p:cNvPr id="4" name="Slide Number Placeholder 3"/>
          <p:cNvSpPr>
            <a:spLocks noGrp="1"/>
          </p:cNvSpPr>
          <p:nvPr>
            <p:ph type="sldNum" sz="quarter" idx="5"/>
          </p:nvPr>
        </p:nvSpPr>
        <p:spPr/>
        <p:txBody>
          <a:bodyPr/>
          <a:lstStyle/>
          <a:p>
            <a:fld id="{D670F578-97EA-BB4D-9786-1069A1ABA347}" type="slidenum">
              <a:rPr lang="en-VN" smtClean="0"/>
              <a:t>10</a:t>
            </a:fld>
            <a:endParaRPr lang="en-VN"/>
          </a:p>
        </p:txBody>
      </p:sp>
    </p:spTree>
    <p:extLst>
      <p:ext uri="{BB962C8B-B14F-4D97-AF65-F5344CB8AC3E}">
        <p14:creationId xmlns:p14="http://schemas.microsoft.com/office/powerpoint/2010/main" val="38151613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62A59F77-37F1-F04C-B883-E7FC848CECB1}"/>
              </a:ext>
            </a:extLst>
          </p:cNvPr>
          <p:cNvPicPr>
            <a:picLocks noChangeAspect="1"/>
          </p:cNvPicPr>
          <p:nvPr userDrawn="1"/>
        </p:nvPicPr>
        <p:blipFill>
          <a:blip r:embed="rId2"/>
          <a:stretch>
            <a:fillRect/>
          </a:stretch>
        </p:blipFill>
        <p:spPr>
          <a:xfrm>
            <a:off x="111512" y="89115"/>
            <a:ext cx="2665140" cy="5257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232381"/>
            <a:ext cx="9603275" cy="599002"/>
          </a:xfrm>
        </p:spPr>
        <p:txBody>
          <a:bodyPr/>
          <a:lstStyle/>
          <a:p>
            <a:r>
              <a:rPr lang="en-US" dirty="0"/>
              <a:t>Click to edit Master title style</a:t>
            </a:r>
          </a:p>
        </p:txBody>
      </p:sp>
      <p:sp>
        <p:nvSpPr>
          <p:cNvPr id="3" name="Content Placeholder 2"/>
          <p:cNvSpPr>
            <a:spLocks noGrp="1"/>
          </p:cNvSpPr>
          <p:nvPr>
            <p:ph idx="1"/>
          </p:nvPr>
        </p:nvSpPr>
        <p:spPr>
          <a:xfrm>
            <a:off x="1451579" y="1115126"/>
            <a:ext cx="9603275" cy="435122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p:nvCxnSpPr>
        <p:spPr>
          <a:xfrm>
            <a:off x="1451579" y="92154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40B5C19D-74E9-854F-A7C4-3481B6F559BC}"/>
              </a:ext>
            </a:extLst>
          </p:cNvPr>
          <p:cNvPicPr>
            <a:picLocks noChangeAspect="1"/>
          </p:cNvPicPr>
          <p:nvPr userDrawn="1"/>
        </p:nvPicPr>
        <p:blipFill>
          <a:blip r:embed="rId2"/>
          <a:stretch>
            <a:fillRect/>
          </a:stretch>
        </p:blipFill>
        <p:spPr>
          <a:xfrm>
            <a:off x="55755" y="5636430"/>
            <a:ext cx="2241396" cy="442123"/>
          </a:xfrm>
          <a:prstGeom prst="rect">
            <a:avLst/>
          </a:prstGeom>
        </p:spPr>
      </p:pic>
      <p:pic>
        <p:nvPicPr>
          <p:cNvPr id="9" name="Graphic 8">
            <a:extLst>
              <a:ext uri="{FF2B5EF4-FFF2-40B4-BE49-F238E27FC236}">
                <a16:creationId xmlns:a16="http://schemas.microsoft.com/office/drawing/2014/main" id="{F8ECA374-2D28-7C43-8D25-0A96044EC9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64924" y="5688364"/>
            <a:ext cx="1779860" cy="3382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dirty="0"/>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63524A56-E18C-E245-A20B-D36B9E6F1724}"/>
              </a:ext>
            </a:extLst>
          </p:cNvPr>
          <p:cNvPicPr>
            <a:picLocks noChangeAspect="1"/>
          </p:cNvPicPr>
          <p:nvPr userDrawn="1"/>
        </p:nvPicPr>
        <p:blipFill>
          <a:blip r:embed="rId2"/>
          <a:stretch>
            <a:fillRect/>
          </a:stretch>
        </p:blipFill>
        <p:spPr>
          <a:xfrm>
            <a:off x="0" y="57470"/>
            <a:ext cx="2825548" cy="5573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123rf.com/photo_125405946_stock-vector-probability-word-cloud-concept-collage-made-of-words-about-probability-vector-illustration.html"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6B01-4627-074A-8867-9774BB1D5916}"/>
              </a:ext>
            </a:extLst>
          </p:cNvPr>
          <p:cNvSpPr>
            <a:spLocks noGrp="1"/>
          </p:cNvSpPr>
          <p:nvPr>
            <p:ph type="ctrTitle"/>
          </p:nvPr>
        </p:nvSpPr>
        <p:spPr>
          <a:xfrm>
            <a:off x="539827" y="802298"/>
            <a:ext cx="10543142" cy="2541431"/>
          </a:xfrm>
        </p:spPr>
        <p:txBody>
          <a:bodyPr>
            <a:normAutofit/>
          </a:bodyPr>
          <a:lstStyle/>
          <a:p>
            <a:pPr algn="r"/>
            <a:r>
              <a:rPr lang="en-VN" dirty="0"/>
              <a:t>MATH2010  </a:t>
            </a:r>
            <a:br>
              <a:rPr lang="en-VN" dirty="0"/>
            </a:br>
            <a:r>
              <a:rPr lang="en-VN" dirty="0">
                <a:solidFill>
                  <a:srgbClr val="0070C0"/>
                </a:solidFill>
              </a:rPr>
              <a:t>Probability BASICs</a:t>
            </a:r>
          </a:p>
        </p:txBody>
      </p:sp>
      <p:sp>
        <p:nvSpPr>
          <p:cNvPr id="3" name="Subtitle 2">
            <a:extLst>
              <a:ext uri="{FF2B5EF4-FFF2-40B4-BE49-F238E27FC236}">
                <a16:creationId xmlns:a16="http://schemas.microsoft.com/office/drawing/2014/main" id="{341BE7C1-1655-734B-B449-123A9BCE6423}"/>
              </a:ext>
            </a:extLst>
          </p:cNvPr>
          <p:cNvSpPr>
            <a:spLocks noGrp="1"/>
          </p:cNvSpPr>
          <p:nvPr>
            <p:ph type="subTitle" idx="1"/>
          </p:nvPr>
        </p:nvSpPr>
        <p:spPr>
          <a:xfrm>
            <a:off x="1106773" y="3514272"/>
            <a:ext cx="9976196" cy="977621"/>
          </a:xfrm>
        </p:spPr>
        <p:txBody>
          <a:bodyPr/>
          <a:lstStyle/>
          <a:p>
            <a:pPr algn="r"/>
            <a:r>
              <a:rPr lang="en-VN" dirty="0"/>
              <a:t>Le DUY DUNG</a:t>
            </a:r>
          </a:p>
          <a:p>
            <a:pPr algn="r"/>
            <a:r>
              <a:rPr lang="en-VN" dirty="0"/>
              <a:t>College of Engineering and Computer Science</a:t>
            </a:r>
          </a:p>
        </p:txBody>
      </p:sp>
    </p:spTree>
    <p:extLst>
      <p:ext uri="{BB962C8B-B14F-4D97-AF65-F5344CB8AC3E}">
        <p14:creationId xmlns:p14="http://schemas.microsoft.com/office/powerpoint/2010/main" val="1419487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Sample SPACE EXAMPLES - COnTINUOUS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46F1999E-773C-9D49-A488-540BA8AB4D44}"/>
                  </a:ext>
                </a:extLst>
              </p:cNvPr>
              <p:cNvSpPr/>
              <p:nvPr/>
            </p:nvSpPr>
            <p:spPr>
              <a:xfrm>
                <a:off x="1451578" y="991916"/>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b="1" dirty="0">
                    <a:solidFill>
                      <a:schemeClr val="tx1"/>
                    </a:solidFill>
                  </a:rPr>
                  <a:t>Definition</a:t>
                </a:r>
                <a:r>
                  <a:rPr lang="en-GB" sz="2000" dirty="0">
                    <a:solidFill>
                      <a:schemeClr val="tx1"/>
                    </a:solidFill>
                  </a:rPr>
                  <a:t>: The sample space is the set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of all possible outcomes of an experiment. </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46F1999E-773C-9D49-A488-540BA8AB4D44}"/>
                  </a:ext>
                </a:extLst>
              </p:cNvPr>
              <p:cNvSpPr>
                <a:spLocks noRot="1" noChangeAspect="1" noMove="1" noResize="1" noEditPoints="1" noAdjustHandles="1" noChangeArrowheads="1" noChangeShapeType="1" noTextEdit="1"/>
              </p:cNvSpPr>
              <p:nvPr/>
            </p:nvSpPr>
            <p:spPr>
              <a:xfrm>
                <a:off x="1451578" y="991916"/>
                <a:ext cx="9603274" cy="724831"/>
              </a:xfrm>
              <a:prstGeom prst="roundRect">
                <a:avLst/>
              </a:prstGeom>
              <a:blipFill>
                <a:blip r:embed="rId3"/>
                <a:stretch>
                  <a:fillRect l="-264"/>
                </a:stretch>
              </a:blipFill>
            </p:spPr>
            <p:txBody>
              <a:bodyPr/>
              <a:lstStyle/>
              <a:p>
                <a:r>
                  <a:rPr lang="en-VN">
                    <a:noFill/>
                  </a:rPr>
                  <a:t> </a:t>
                </a:r>
              </a:p>
            </p:txBody>
          </p:sp>
        </mc:Fallback>
      </mc:AlternateContent>
      <p:sp>
        <p:nvSpPr>
          <p:cNvPr id="5" name="Rectangle 4">
            <a:extLst>
              <a:ext uri="{FF2B5EF4-FFF2-40B4-BE49-F238E27FC236}">
                <a16:creationId xmlns:a16="http://schemas.microsoft.com/office/drawing/2014/main" id="{A0BC0AA8-E51C-B648-937F-B226F586386B}"/>
              </a:ext>
            </a:extLst>
          </p:cNvPr>
          <p:cNvSpPr/>
          <p:nvPr/>
        </p:nvSpPr>
        <p:spPr>
          <a:xfrm>
            <a:off x="1451578" y="1877280"/>
            <a:ext cx="9603274" cy="1015984"/>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endParaRPr lang="en-VN" sz="2000" dirty="0">
              <a:ea typeface="Calibri" panose="020F0502020204030204" pitchFamily="34" charset="0"/>
            </a:endParaRPr>
          </a:p>
          <a:p>
            <a:r>
              <a:rPr lang="en-US" sz="2000" dirty="0">
                <a:ea typeface="Times New Roman" panose="02020603050405020304" pitchFamily="18" charset="0"/>
              </a:rPr>
              <a:t>Throwing a dart in to a target: </a:t>
            </a:r>
            <a:endParaRPr lang="en-VN" sz="2000" dirty="0">
              <a:ea typeface="Calibri" panose="020F0502020204030204" pitchFamily="34" charset="0"/>
            </a:endParaRPr>
          </a:p>
          <a:p>
            <a:pPr marL="274320" indent="-274320">
              <a:lnSpc>
                <a:spcPct val="107000"/>
              </a:lnSpc>
              <a:spcAft>
                <a:spcPts val="600"/>
              </a:spcAft>
              <a:tabLst>
                <a:tab pos="274320" algn="l"/>
                <a:tab pos="457200" algn="l"/>
              </a:tabLst>
            </a:pPr>
            <a:r>
              <a:rPr lang="en-GB" sz="2000" dirty="0">
                <a:solidFill>
                  <a:srgbClr val="000000"/>
                </a:solidFill>
                <a:ea typeface="Calibri" panose="020F0502020204030204" pitchFamily="34" charset="0"/>
                <a:cs typeface="Cordia New" panose="020B0304020202020204" pitchFamily="34" charset="-34"/>
              </a:rPr>
              <a:t> </a:t>
            </a:r>
            <a:endParaRPr lang="en-VN" sz="2000" dirty="0">
              <a:solidFill>
                <a:srgbClr val="595959"/>
              </a:solidFill>
              <a:effectLst/>
              <a:ea typeface="Calibri" panose="020F0502020204030204" pitchFamily="34" charset="0"/>
              <a:cs typeface="Cordia New" panose="020B0304020202020204" pitchFamily="34" charset="-34"/>
            </a:endParaRPr>
          </a:p>
        </p:txBody>
      </p:sp>
      <p:pic>
        <p:nvPicPr>
          <p:cNvPr id="7" name="Picture 6">
            <a:extLst>
              <a:ext uri="{FF2B5EF4-FFF2-40B4-BE49-F238E27FC236}">
                <a16:creationId xmlns:a16="http://schemas.microsoft.com/office/drawing/2014/main" id="{8B42BEA4-FCDE-5643-ABF2-22696B3BB72F}"/>
              </a:ext>
            </a:extLst>
          </p:cNvPr>
          <p:cNvPicPr>
            <a:picLocks noChangeAspect="1"/>
          </p:cNvPicPr>
          <p:nvPr/>
        </p:nvPicPr>
        <p:blipFill>
          <a:blip r:embed="rId4"/>
          <a:stretch>
            <a:fillRect/>
          </a:stretch>
        </p:blipFill>
        <p:spPr>
          <a:xfrm>
            <a:off x="4946650" y="1931950"/>
            <a:ext cx="3907790" cy="3934134"/>
          </a:xfrm>
          <a:prstGeom prst="rect">
            <a:avLst/>
          </a:prstGeom>
        </p:spPr>
      </p:pic>
    </p:spTree>
    <p:extLst>
      <p:ext uri="{BB962C8B-B14F-4D97-AF65-F5344CB8AC3E}">
        <p14:creationId xmlns:p14="http://schemas.microsoft.com/office/powerpoint/2010/main" val="86885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1FF47-FB17-DD4F-9219-4A058753439B}"/>
              </a:ext>
            </a:extLst>
          </p:cNvPr>
          <p:cNvSpPr>
            <a:spLocks noGrp="1"/>
          </p:cNvSpPr>
          <p:nvPr>
            <p:ph type="title"/>
          </p:nvPr>
        </p:nvSpPr>
        <p:spPr/>
        <p:txBody>
          <a:bodyPr/>
          <a:lstStyle/>
          <a:p>
            <a:r>
              <a:rPr lang="en-VN" dirty="0"/>
              <a:t>Probability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6E44B9-CB76-3445-A788-4F4524B39AEE}"/>
                  </a:ext>
                </a:extLst>
              </p:cNvPr>
              <p:cNvSpPr>
                <a:spLocks noGrp="1"/>
              </p:cNvSpPr>
              <p:nvPr>
                <p:ph idx="1"/>
              </p:nvPr>
            </p:nvSpPr>
            <p:spPr/>
            <p:txBody>
              <a:bodyPr>
                <a:normAutofit lnSpcReduction="10000"/>
              </a:bodyPr>
              <a:lstStyle/>
              <a:p>
                <a:pPr algn="just">
                  <a:buFont typeface="Wingdings" pitchFamily="2" charset="2"/>
                  <a:buChar char="q"/>
                </a:pPr>
                <a:r>
                  <a:rPr lang="en-US" sz="2800" dirty="0"/>
                  <a:t> A</a:t>
                </a:r>
                <a:r>
                  <a:rPr lang="en-VN" sz="2800" dirty="0"/>
                  <a:t> </a:t>
                </a:r>
                <a:r>
                  <a:rPr lang="en-VN" sz="2800" dirty="0">
                    <a:solidFill>
                      <a:srgbClr val="0070C0"/>
                    </a:solidFill>
                  </a:rPr>
                  <a:t>probability function </a:t>
                </a:r>
                <a14:m>
                  <m:oMath xmlns:m="http://schemas.openxmlformats.org/officeDocument/2006/math">
                    <m:r>
                      <m:rPr>
                        <m:sty m:val="p"/>
                      </m:rPr>
                      <a:rPr lang="en-VN" sz="2800" i="1" dirty="0">
                        <a:latin typeface="Cambria Math" panose="02040503050406030204" pitchFamily="18" charset="0"/>
                      </a:rPr>
                      <m:t>P</m:t>
                    </m:r>
                    <m:d>
                      <m:dPr>
                        <m:ctrlPr>
                          <a:rPr lang="vi-VN" sz="2800" b="0" i="1" dirty="0" smtClean="0">
                            <a:latin typeface="Cambria Math" panose="02040503050406030204" pitchFamily="18" charset="0"/>
                          </a:rPr>
                        </m:ctrlPr>
                      </m:dPr>
                      <m:e>
                        <m:r>
                          <a:rPr lang="en-US" sz="2800" b="0" i="1" dirty="0" smtClean="0">
                            <a:latin typeface="Cambria Math" panose="02040503050406030204" pitchFamily="18" charset="0"/>
                            <a:ea typeface="Cambria Math" panose="02040503050406030204" pitchFamily="18" charset="0"/>
                          </a:rPr>
                          <m:t>𝐸</m:t>
                        </m:r>
                      </m:e>
                    </m:d>
                  </m:oMath>
                </a14:m>
                <a:r>
                  <a:rPr lang="en-VN" sz="2800" dirty="0"/>
                  <a:t> gives  the probability for each event </a:t>
                </a:r>
                <a14:m>
                  <m:oMath xmlns:m="http://schemas.openxmlformats.org/officeDocument/2006/math">
                    <m:r>
                      <a:rPr lang="en-US" sz="2800" b="0" i="1" smtClean="0">
                        <a:latin typeface="Cambria Math" panose="02040503050406030204" pitchFamily="18" charset="0"/>
                      </a:rPr>
                      <m:t>𝐸</m:t>
                    </m:r>
                    <m:r>
                      <a:rPr lang="en-US" sz="2800" i="1">
                        <a:latin typeface="Cambria Math" panose="02040503050406030204" pitchFamily="18" charset="0"/>
                        <a:ea typeface="Cambria Math" panose="02040503050406030204" pitchFamily="18" charset="0"/>
                      </a:rPr>
                      <m:t>⊆</m:t>
                    </m:r>
                    <m:r>
                      <m:rPr>
                        <m:sty m:val="p"/>
                      </m:rPr>
                      <a:rPr lang="en-US" sz="2800" b="0" i="0" smtClean="0">
                        <a:latin typeface="Cambria Math" panose="02040503050406030204" pitchFamily="18" charset="0"/>
                      </a:rPr>
                      <m:t>Ω</m:t>
                    </m:r>
                  </m:oMath>
                </a14:m>
                <a:endParaRPr lang="en-VN" sz="2800" dirty="0"/>
              </a:p>
              <a:p>
                <a:pPr lvl="1"/>
                <a:r>
                  <a:rPr lang="en-VN" sz="2400" dirty="0"/>
                  <a:t>Probability is between 0 and 1</a:t>
                </a:r>
              </a:p>
              <a:p>
                <a:pPr lvl="1"/>
                <a:r>
                  <a:rPr lang="en-VN" sz="2400" dirty="0"/>
                  <a:t>Total probability of all possible outcomes is 1</a:t>
                </a:r>
                <a:r>
                  <a:rPr lang="en-VN" dirty="0"/>
                  <a:t> </a:t>
                </a:r>
              </a:p>
              <a:p>
                <a:pPr lvl="1"/>
                <a:endParaRPr lang="en-VN" dirty="0"/>
              </a:p>
              <a:p>
                <a:pPr>
                  <a:buFont typeface="Wingdings" pitchFamily="2" charset="2"/>
                  <a:buChar char="q"/>
                </a:pPr>
                <a:r>
                  <a:rPr lang="en-VN" sz="2400" dirty="0"/>
                  <a:t> </a:t>
                </a:r>
                <a:r>
                  <a:rPr lang="en-US" sz="2800" dirty="0"/>
                  <a:t>Experiment:  toss  a  fair  coin,  report  heads  or  tails. </a:t>
                </a:r>
              </a:p>
              <a:p>
                <a:pPr lvl="1"/>
                <a:r>
                  <a:rPr lang="en-US" sz="2400" dirty="0"/>
                  <a:t>Sample  space:  </a:t>
                </a:r>
                <a14:m>
                  <m:oMath xmlns:m="http://schemas.openxmlformats.org/officeDocument/2006/math">
                    <m:r>
                      <m:rPr>
                        <m:sty m:val="p"/>
                      </m:rPr>
                      <a:rPr lang="el-GR" sz="2400" i="0" dirty="0" smtClean="0">
                        <a:latin typeface="Cambria Math" panose="02040503050406030204" pitchFamily="18" charset="0"/>
                      </a:rPr>
                      <m:t>Ω</m:t>
                    </m:r>
                    <m:r>
                      <a:rPr lang="el-GR" sz="2400" i="1" dirty="0">
                        <a:latin typeface="Cambria Math" panose="02040503050406030204" pitchFamily="18" charset="0"/>
                      </a:rPr>
                      <m:t>  =  {</m:t>
                    </m:r>
                    <m:r>
                      <a:rPr lang="en-US" sz="2400" i="1" dirty="0">
                        <a:latin typeface="Cambria Math" panose="02040503050406030204" pitchFamily="18" charset="0"/>
                      </a:rPr>
                      <m:t>𝐻</m:t>
                    </m:r>
                    <m:r>
                      <a:rPr lang="en-US" sz="2400" i="1" dirty="0">
                        <a:latin typeface="Cambria Math" panose="02040503050406030204" pitchFamily="18" charset="0"/>
                      </a:rPr>
                      <m:t>,  </m:t>
                    </m:r>
                    <m:r>
                      <a:rPr lang="en-US" sz="2400" i="1" dirty="0">
                        <a:latin typeface="Cambria Math" panose="02040503050406030204" pitchFamily="18" charset="0"/>
                      </a:rPr>
                      <m:t>𝑇</m:t>
                    </m:r>
                    <m:r>
                      <a:rPr lang="en-US" sz="2400" i="1" dirty="0">
                        <a:latin typeface="Cambria Math" panose="02040503050406030204" pitchFamily="18" charset="0"/>
                      </a:rPr>
                      <m:t> }</m:t>
                    </m:r>
                  </m:oMath>
                </a14:m>
                <a:r>
                  <a:rPr lang="en-US" sz="2400" dirty="0"/>
                  <a:t>. </a:t>
                </a:r>
              </a:p>
              <a:p>
                <a:pPr lvl="1"/>
                <a:r>
                  <a:rPr lang="en-US" sz="2400" dirty="0"/>
                  <a:t>Probability  function</a:t>
                </a:r>
                <a14:m>
                  <m:oMath xmlns:m="http://schemas.openxmlformats.org/officeDocument/2006/math">
                    <m:r>
                      <a:rPr lang="en-US" sz="2400" i="1" dirty="0" smtClean="0">
                        <a:latin typeface="Cambria Math" panose="02040503050406030204" pitchFamily="18" charset="0"/>
                      </a:rPr>
                      <m:t>: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 =  .5,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𝑇</m:t>
                    </m:r>
                    <m:r>
                      <a:rPr lang="en-US" sz="2400" i="1" dirty="0" smtClean="0">
                        <a:latin typeface="Cambria Math" panose="02040503050406030204" pitchFamily="18" charset="0"/>
                      </a:rPr>
                      <m:t> ) =  .5. </m:t>
                    </m:r>
                  </m:oMath>
                </a14:m>
                <a:endParaRPr lang="en-US" sz="2400" dirty="0"/>
              </a:p>
              <a:p>
                <a:pPr lvl="1"/>
                <a14:m>
                  <m:oMath xmlns:m="http://schemas.openxmlformats.org/officeDocument/2006/math">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𝐻</m:t>
                    </m:r>
                    <m:r>
                      <a:rPr lang="en-US" sz="2400" i="1" dirty="0" smtClean="0">
                        <a:latin typeface="Cambria Math" panose="02040503050406030204" pitchFamily="18" charset="0"/>
                      </a:rPr>
                      <m:t>) + </m:t>
                    </m:r>
                    <m:r>
                      <a:rPr lang="en-US" sz="2400" i="1" dirty="0" smtClean="0">
                        <a:latin typeface="Cambria Math" panose="02040503050406030204" pitchFamily="18" charset="0"/>
                      </a:rPr>
                      <m:t>𝑃</m:t>
                    </m:r>
                    <m:r>
                      <a:rPr lang="en-US" sz="2400" i="1" dirty="0" smtClean="0">
                        <a:latin typeface="Cambria Math" panose="02040503050406030204" pitchFamily="18" charset="0"/>
                      </a:rPr>
                      <m:t>(</m:t>
                    </m:r>
                    <m:r>
                      <a:rPr lang="en-US" sz="2400" i="1" dirty="0" smtClean="0">
                        <a:latin typeface="Cambria Math" panose="02040503050406030204" pitchFamily="18" charset="0"/>
                      </a:rPr>
                      <m:t>𝑇</m:t>
                    </m:r>
                    <m:r>
                      <a:rPr lang="en-US" sz="2400" i="1" dirty="0" smtClean="0">
                        <a:latin typeface="Cambria Math" panose="02040503050406030204" pitchFamily="18" charset="0"/>
                      </a:rPr>
                      <m:t>) = 1</m:t>
                    </m:r>
                  </m:oMath>
                </a14:m>
                <a:endParaRPr lang="en-US" sz="2400" dirty="0"/>
              </a:p>
            </p:txBody>
          </p:sp>
        </mc:Choice>
        <mc:Fallback xmlns="">
          <p:sp>
            <p:nvSpPr>
              <p:cNvPr id="3" name="Content Placeholder 2">
                <a:extLst>
                  <a:ext uri="{FF2B5EF4-FFF2-40B4-BE49-F238E27FC236}">
                    <a16:creationId xmlns:a16="http://schemas.microsoft.com/office/drawing/2014/main" id="{E26E44B9-CB76-3445-A788-4F4524B39AEE}"/>
                  </a:ext>
                </a:extLst>
              </p:cNvPr>
              <p:cNvSpPr>
                <a:spLocks noGrp="1" noRot="1" noChangeAspect="1" noMove="1" noResize="1" noEditPoints="1" noAdjustHandles="1" noChangeArrowheads="1" noChangeShapeType="1" noTextEdit="1"/>
              </p:cNvSpPr>
              <p:nvPr>
                <p:ph idx="1"/>
              </p:nvPr>
            </p:nvSpPr>
            <p:spPr>
              <a:blipFill>
                <a:blip r:embed="rId2"/>
                <a:stretch>
                  <a:fillRect l="-1189" t="-1163" r="-1321" b="-2035"/>
                </a:stretch>
              </a:blipFill>
            </p:spPr>
            <p:txBody>
              <a:bodyPr/>
              <a:lstStyle/>
              <a:p>
                <a:r>
                  <a:rPr lang="en-VN">
                    <a:noFill/>
                  </a:rPr>
                  <a:t> </a:t>
                </a:r>
              </a:p>
            </p:txBody>
          </p:sp>
        </mc:Fallback>
      </mc:AlternateContent>
    </p:spTree>
    <p:extLst>
      <p:ext uri="{BB962C8B-B14F-4D97-AF65-F5344CB8AC3E}">
        <p14:creationId xmlns:p14="http://schemas.microsoft.com/office/powerpoint/2010/main" val="3977579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EVENT</a:t>
            </a:r>
          </a:p>
        </p:txBody>
      </p:sp>
      <p:sp>
        <p:nvSpPr>
          <p:cNvPr id="4" name="Rounded Rectangle 3">
            <a:extLst>
              <a:ext uri="{FF2B5EF4-FFF2-40B4-BE49-F238E27FC236}">
                <a16:creationId xmlns:a16="http://schemas.microsoft.com/office/drawing/2014/main" id="{46F1999E-773C-9D49-A488-540BA8AB4D44}"/>
              </a:ext>
            </a:extLst>
          </p:cNvPr>
          <p:cNvSpPr/>
          <p:nvPr/>
        </p:nvSpPr>
        <p:spPr>
          <a:xfrm>
            <a:off x="1451578" y="1193179"/>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Definition</a:t>
            </a:r>
            <a:r>
              <a:rPr lang="en-US" sz="2000" dirty="0">
                <a:solidFill>
                  <a:schemeClr val="tx1"/>
                </a:solidFill>
              </a:rPr>
              <a:t>:  An </a:t>
            </a:r>
            <a:r>
              <a:rPr lang="en-US" sz="2000" b="1" dirty="0">
                <a:solidFill>
                  <a:schemeClr val="tx1"/>
                </a:solidFill>
              </a:rPr>
              <a:t>event</a:t>
            </a:r>
            <a:r>
              <a:rPr lang="en-US" sz="2000" dirty="0">
                <a:solidFill>
                  <a:schemeClr val="tx1"/>
                </a:solidFill>
              </a:rPr>
              <a:t> is any subset 𝐸 ⊆ </a:t>
            </a:r>
            <a:r>
              <a:rPr lang="el-GR" sz="2000" dirty="0">
                <a:solidFill>
                  <a:schemeClr val="tx1"/>
                </a:solidFill>
              </a:rPr>
              <a:t>Ω.</a:t>
            </a:r>
          </a:p>
        </p:txBody>
      </p:sp>
      <p:sp>
        <p:nvSpPr>
          <p:cNvPr id="5" name="Rectangle 4">
            <a:extLst>
              <a:ext uri="{FF2B5EF4-FFF2-40B4-BE49-F238E27FC236}">
                <a16:creationId xmlns:a16="http://schemas.microsoft.com/office/drawing/2014/main" id="{A0BC0AA8-E51C-B648-937F-B226F586386B}"/>
              </a:ext>
            </a:extLst>
          </p:cNvPr>
          <p:cNvSpPr/>
          <p:nvPr/>
        </p:nvSpPr>
        <p:spPr>
          <a:xfrm>
            <a:off x="1451578" y="2089324"/>
            <a:ext cx="9603274" cy="2246769"/>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p>
          <a:p>
            <a:endParaRPr lang="en-VN" sz="2000" dirty="0">
              <a:ea typeface="Calibri" panose="020F0502020204030204" pitchFamily="34" charset="0"/>
            </a:endParaRPr>
          </a:p>
          <a:p>
            <a:r>
              <a:rPr lang="en-US" sz="2000" dirty="0"/>
              <a:t>List out the set of outcomes for the following events:</a:t>
            </a:r>
          </a:p>
          <a:p>
            <a:r>
              <a:rPr lang="en-US" sz="2000" dirty="0"/>
              <a:t>	</a:t>
            </a:r>
          </a:p>
          <a:p>
            <a:r>
              <a:rPr lang="en-US" sz="2000" dirty="0"/>
              <a:t>	1. Getting at least one head in two coin flips  </a:t>
            </a:r>
          </a:p>
          <a:p>
            <a:r>
              <a:rPr lang="en-US" sz="2000" dirty="0"/>
              <a:t>	</a:t>
            </a:r>
          </a:p>
          <a:p>
            <a:r>
              <a:rPr lang="en-US" sz="2000" dirty="0"/>
              <a:t>	2. Rolling an even number on a fair 6-sided die  </a:t>
            </a:r>
          </a:p>
        </p:txBody>
      </p:sp>
      <p:pic>
        <p:nvPicPr>
          <p:cNvPr id="6" name="Picture 5">
            <a:extLst>
              <a:ext uri="{FF2B5EF4-FFF2-40B4-BE49-F238E27FC236}">
                <a16:creationId xmlns:a16="http://schemas.microsoft.com/office/drawing/2014/main" id="{45B4393F-B31C-DA43-A58C-E5519B0F58F6}"/>
              </a:ext>
            </a:extLst>
          </p:cNvPr>
          <p:cNvPicPr>
            <a:picLocks noChangeAspect="1"/>
          </p:cNvPicPr>
          <p:nvPr/>
        </p:nvPicPr>
        <p:blipFill>
          <a:blip r:embed="rId2"/>
          <a:stretch>
            <a:fillRect/>
          </a:stretch>
        </p:blipFill>
        <p:spPr>
          <a:xfrm>
            <a:off x="7451474" y="3837088"/>
            <a:ext cx="502035" cy="499005"/>
          </a:xfrm>
          <a:prstGeom prst="rect">
            <a:avLst/>
          </a:prstGeom>
        </p:spPr>
      </p:pic>
      <p:pic>
        <p:nvPicPr>
          <p:cNvPr id="7" name="Picture 6">
            <a:extLst>
              <a:ext uri="{FF2B5EF4-FFF2-40B4-BE49-F238E27FC236}">
                <a16:creationId xmlns:a16="http://schemas.microsoft.com/office/drawing/2014/main" id="{84DFE738-2BDE-C243-9188-4FC6B0DAEACA}"/>
              </a:ext>
            </a:extLst>
          </p:cNvPr>
          <p:cNvPicPr>
            <a:picLocks noChangeAspect="1"/>
          </p:cNvPicPr>
          <p:nvPr/>
        </p:nvPicPr>
        <p:blipFill>
          <a:blip r:embed="rId3"/>
          <a:stretch>
            <a:fillRect/>
          </a:stretch>
        </p:blipFill>
        <p:spPr>
          <a:xfrm>
            <a:off x="7132319" y="3296017"/>
            <a:ext cx="502035" cy="502035"/>
          </a:xfrm>
          <a:prstGeom prst="rect">
            <a:avLst/>
          </a:prstGeom>
        </p:spPr>
      </p:pic>
      <p:pic>
        <p:nvPicPr>
          <p:cNvPr id="8" name="Picture 7">
            <a:extLst>
              <a:ext uri="{FF2B5EF4-FFF2-40B4-BE49-F238E27FC236}">
                <a16:creationId xmlns:a16="http://schemas.microsoft.com/office/drawing/2014/main" id="{AC671F8A-F69F-8A4F-9250-29F6FDC88970}"/>
              </a:ext>
            </a:extLst>
          </p:cNvPr>
          <p:cNvPicPr>
            <a:picLocks noChangeAspect="1"/>
          </p:cNvPicPr>
          <p:nvPr/>
        </p:nvPicPr>
        <p:blipFill>
          <a:blip r:embed="rId3"/>
          <a:stretch>
            <a:fillRect/>
          </a:stretch>
        </p:blipFill>
        <p:spPr>
          <a:xfrm>
            <a:off x="7891957" y="3274092"/>
            <a:ext cx="502035" cy="502035"/>
          </a:xfrm>
          <a:prstGeom prst="rect">
            <a:avLst/>
          </a:prstGeom>
        </p:spPr>
      </p:pic>
    </p:spTree>
    <p:extLst>
      <p:ext uri="{BB962C8B-B14F-4D97-AF65-F5344CB8AC3E}">
        <p14:creationId xmlns:p14="http://schemas.microsoft.com/office/powerpoint/2010/main" val="421214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left)">
                                      <p:cBhvr>
                                        <p:cTn id="13" dur="500"/>
                                        <p:tgtEl>
                                          <p:spTgt spid="5">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animEffect transition="in" filter="wipe(left)">
                                      <p:cBhvr>
                                        <p:cTn id="19" dur="500"/>
                                        <p:tgtEl>
                                          <p:spTgt spid="5">
                                            <p:txEl>
                                              <p:pRg st="5" end="5"/>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5">
                                            <p:txEl>
                                              <p:pRg st="6" end="6"/>
                                            </p:txEl>
                                          </p:spTgt>
                                        </p:tgtEl>
                                        <p:attrNameLst>
                                          <p:attrName>style.visibility</p:attrName>
                                        </p:attrNameLst>
                                      </p:cBhvr>
                                      <p:to>
                                        <p:strVal val="visible"/>
                                      </p:to>
                                    </p:set>
                                    <p:animEffect transition="in" filter="wipe(left)">
                                      <p:cBhvr>
                                        <p:cTn id="22" dur="500"/>
                                        <p:tgtEl>
                                          <p:spTgt spid="5">
                                            <p:txEl>
                                              <p:pRg st="6" end="6"/>
                                            </p:txEl>
                                          </p:spTgt>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2" presetClass="entr" presetSubtype="8" fill="hold"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wipe(left)">
                                      <p:cBhvr>
                                        <p:cTn id="28" dur="500"/>
                                        <p:tgtEl>
                                          <p:spTgt spid="7"/>
                                        </p:tgtEl>
                                      </p:cBhvr>
                                    </p:animEffect>
                                  </p:childTnLst>
                                </p:cTn>
                              </p:par>
                              <p:par>
                                <p:cTn id="29" presetID="22" presetClass="entr" presetSubtype="8"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MUTUAL EXCLUSION</a:t>
            </a:r>
          </a:p>
        </p:txBody>
      </p:sp>
      <p:sp>
        <p:nvSpPr>
          <p:cNvPr id="4" name="Rounded Rectangle 3">
            <a:extLst>
              <a:ext uri="{FF2B5EF4-FFF2-40B4-BE49-F238E27FC236}">
                <a16:creationId xmlns:a16="http://schemas.microsoft.com/office/drawing/2014/main" id="{46F1999E-773C-9D49-A488-540BA8AB4D44}"/>
              </a:ext>
            </a:extLst>
          </p:cNvPr>
          <p:cNvSpPr/>
          <p:nvPr/>
        </p:nvSpPr>
        <p:spPr>
          <a:xfrm>
            <a:off x="1451578" y="1193179"/>
            <a:ext cx="9603274" cy="896145"/>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000" b="1" dirty="0">
                <a:solidFill>
                  <a:schemeClr val="tx1"/>
                </a:solidFill>
              </a:rPr>
              <a:t>Definition</a:t>
            </a:r>
            <a:r>
              <a:rPr lang="en-US" sz="2000" dirty="0">
                <a:solidFill>
                  <a:schemeClr val="tx1"/>
                </a:solidFill>
              </a:rPr>
              <a:t>: Events 𝐸 and 𝐹 are mutually exclusive if 𝐸 ∩ 𝐹 = ∅. (i.e. they can’t</a:t>
            </a:r>
          </a:p>
          <a:p>
            <a:pPr algn="just"/>
            <a:r>
              <a:rPr lang="en-US" sz="2000" dirty="0">
                <a:solidFill>
                  <a:schemeClr val="tx1"/>
                </a:solidFill>
              </a:rPr>
              <a:t>simultaneously happen).</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0BC0AA8-E51C-B648-937F-B226F586386B}"/>
                  </a:ext>
                </a:extLst>
              </p:cNvPr>
              <p:cNvSpPr/>
              <p:nvPr/>
            </p:nvSpPr>
            <p:spPr>
              <a:xfrm>
                <a:off x="1451578" y="2301197"/>
                <a:ext cx="9603274" cy="1938992"/>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p>
              <a:p>
                <a:endParaRPr lang="en-VN" sz="2000" dirty="0">
                  <a:ea typeface="Calibri" panose="020F0502020204030204" pitchFamily="34" charset="0"/>
                </a:endParaRPr>
              </a:p>
              <a:p>
                <a:r>
                  <a:rPr lang="en-GB" sz="2000" dirty="0"/>
                  <a:t>Say E is the event of rolling an even number: </a:t>
                </a:r>
                <a14:m>
                  <m:oMath xmlns:m="http://schemas.openxmlformats.org/officeDocument/2006/math">
                    <m:r>
                      <a:rPr lang="en-GB" sz="2000" i="1">
                        <a:latin typeface="Cambria Math" panose="02040503050406030204" pitchFamily="18" charset="0"/>
                      </a:rPr>
                      <m:t>𝐸</m:t>
                    </m:r>
                    <m:r>
                      <a:rPr lang="en-GB" sz="2000" i="1">
                        <a:latin typeface="Cambria Math" panose="02040503050406030204" pitchFamily="18" charset="0"/>
                      </a:rPr>
                      <m:t> = {2, 4, 6},</m:t>
                    </m:r>
                  </m:oMath>
                </a14:m>
                <a:r>
                  <a:rPr lang="en-GB" sz="2000" dirty="0"/>
                  <a:t> and </a:t>
                </a:r>
                <a14:m>
                  <m:oMath xmlns:m="http://schemas.openxmlformats.org/officeDocument/2006/math">
                    <m:r>
                      <a:rPr lang="en-GB" sz="2000" i="1">
                        <a:latin typeface="Cambria Math" panose="02040503050406030204" pitchFamily="18" charset="0"/>
                      </a:rPr>
                      <m:t>𝐹</m:t>
                    </m:r>
                  </m:oMath>
                </a14:m>
                <a:r>
                  <a:rPr lang="en-GB" sz="2000" dirty="0"/>
                  <a:t> is the event of rolling an odd number: </a:t>
                </a:r>
                <a14:m>
                  <m:oMath xmlns:m="http://schemas.openxmlformats.org/officeDocument/2006/math">
                    <m:r>
                      <a:rPr lang="en-GB" sz="2000" i="1">
                        <a:latin typeface="Cambria Math" panose="02040503050406030204" pitchFamily="18" charset="0"/>
                      </a:rPr>
                      <m:t>𝐹</m:t>
                    </m:r>
                    <m:r>
                      <a:rPr lang="en-GB" sz="2000" i="1">
                        <a:latin typeface="Cambria Math" panose="02040503050406030204" pitchFamily="18" charset="0"/>
                      </a:rPr>
                      <m:t> = {1, 3, 5}</m:t>
                    </m:r>
                  </m:oMath>
                </a14:m>
                <a:r>
                  <a:rPr lang="en-GB" sz="2000" dirty="0"/>
                  <a:t>.  Are </a:t>
                </a:r>
                <a14:m>
                  <m:oMath xmlns:m="http://schemas.openxmlformats.org/officeDocument/2006/math">
                    <m:r>
                      <a:rPr lang="en-GB" sz="2000" i="1">
                        <a:latin typeface="Cambria Math" panose="02040503050406030204" pitchFamily="18" charset="0"/>
                      </a:rPr>
                      <m:t>𝐸</m:t>
                    </m:r>
                  </m:oMath>
                </a14:m>
                <a:r>
                  <a:rPr lang="en-GB" sz="2000" dirty="0"/>
                  <a:t> and </a:t>
                </a:r>
                <a14:m>
                  <m:oMath xmlns:m="http://schemas.openxmlformats.org/officeDocument/2006/math">
                    <m:r>
                      <a:rPr lang="en-GB" sz="2000" i="1">
                        <a:latin typeface="Cambria Math" panose="02040503050406030204" pitchFamily="18" charset="0"/>
                      </a:rPr>
                      <m:t>𝐹</m:t>
                    </m:r>
                  </m:oMath>
                </a14:m>
                <a:r>
                  <a:rPr lang="en-GB" sz="2000" dirty="0"/>
                  <a:t> mutually exclusive? </a:t>
                </a:r>
                <a:endParaRPr lang="en-VN" sz="2000" dirty="0"/>
              </a:p>
              <a:p>
                <a:r>
                  <a:rPr lang="en-GB" sz="2000" dirty="0"/>
                  <a:t> </a:t>
                </a:r>
                <a:endParaRPr lang="en-VN" sz="2000" dirty="0"/>
              </a:p>
              <a:p>
                <a:r>
                  <a:rPr lang="en-GB" sz="2000" u="sng" dirty="0"/>
                  <a:t>Answer</a:t>
                </a:r>
                <a:r>
                  <a:rPr lang="en-GB" sz="2000" dirty="0"/>
                  <a:t>: </a:t>
                </a:r>
                <a14:m>
                  <m:oMath xmlns:m="http://schemas.openxmlformats.org/officeDocument/2006/math">
                    <m:r>
                      <a:rPr lang="en-GB" sz="2000" i="1">
                        <a:latin typeface="Cambria Math" panose="02040503050406030204" pitchFamily="18" charset="0"/>
                      </a:rPr>
                      <m:t>𝐸</m:t>
                    </m:r>
                  </m:oMath>
                </a14:m>
                <a:r>
                  <a:rPr lang="en-GB" sz="2000" dirty="0"/>
                  <a:t> and </a:t>
                </a:r>
                <a14:m>
                  <m:oMath xmlns:m="http://schemas.openxmlformats.org/officeDocument/2006/math">
                    <m:r>
                      <a:rPr lang="en-GB" sz="2000" i="1">
                        <a:latin typeface="Cambria Math" panose="02040503050406030204" pitchFamily="18" charset="0"/>
                      </a:rPr>
                      <m:t>𝐹</m:t>
                    </m:r>
                  </m:oMath>
                </a14:m>
                <a:r>
                  <a:rPr lang="en-GB" sz="2000" dirty="0"/>
                  <a:t> are mutually exclusive because </a:t>
                </a:r>
                <a14:m>
                  <m:oMath xmlns:m="http://schemas.openxmlformats.org/officeDocument/2006/math">
                    <m:r>
                      <a:rPr lang="en-GB" sz="2000" i="1">
                        <a:latin typeface="Cambria Math" panose="02040503050406030204" pitchFamily="18" charset="0"/>
                      </a:rPr>
                      <m:t>𝐸</m:t>
                    </m:r>
                    <m:r>
                      <a:rPr lang="en-GB" sz="2000" i="1">
                        <a:latin typeface="Cambria Math" panose="02040503050406030204" pitchFamily="18" charset="0"/>
                      </a:rPr>
                      <m:t> ∩ </m:t>
                    </m:r>
                    <m:r>
                      <a:rPr lang="en-GB" sz="2000" i="1">
                        <a:latin typeface="Cambria Math" panose="02040503050406030204" pitchFamily="18" charset="0"/>
                      </a:rPr>
                      <m:t>𝐹</m:t>
                    </m:r>
                    <m:r>
                      <a:rPr lang="en-GB" sz="2000" i="1">
                        <a:latin typeface="Cambria Math" panose="02040503050406030204" pitchFamily="18" charset="0"/>
                      </a:rPr>
                      <m:t> = ∅.</m:t>
                    </m:r>
                  </m:oMath>
                </a14:m>
                <a:endParaRPr lang="en-VN" sz="2000" dirty="0"/>
              </a:p>
            </p:txBody>
          </p:sp>
        </mc:Choice>
        <mc:Fallback xmlns="">
          <p:sp>
            <p:nvSpPr>
              <p:cNvPr id="5" name="Rectangle 4">
                <a:extLst>
                  <a:ext uri="{FF2B5EF4-FFF2-40B4-BE49-F238E27FC236}">
                    <a16:creationId xmlns:a16="http://schemas.microsoft.com/office/drawing/2014/main" id="{A0BC0AA8-E51C-B648-937F-B226F586386B}"/>
                  </a:ext>
                </a:extLst>
              </p:cNvPr>
              <p:cNvSpPr>
                <a:spLocks noRot="1" noChangeAspect="1" noMove="1" noResize="1" noEditPoints="1" noAdjustHandles="1" noChangeArrowheads="1" noChangeShapeType="1" noTextEdit="1"/>
              </p:cNvSpPr>
              <p:nvPr/>
            </p:nvSpPr>
            <p:spPr>
              <a:xfrm>
                <a:off x="1451578" y="2301197"/>
                <a:ext cx="9603274" cy="1938992"/>
              </a:xfrm>
              <a:prstGeom prst="rect">
                <a:avLst/>
              </a:prstGeom>
              <a:blipFill>
                <a:blip r:embed="rId2"/>
                <a:stretch>
                  <a:fillRect l="-661" t="-1290" b="-3871"/>
                </a:stretch>
              </a:blipFill>
            </p:spPr>
            <p:txBody>
              <a:bodyPr/>
              <a:lstStyle/>
              <a:p>
                <a:r>
                  <a:rPr lang="en-VN">
                    <a:noFill/>
                  </a:rPr>
                  <a:t> </a:t>
                </a:r>
              </a:p>
            </p:txBody>
          </p:sp>
        </mc:Fallback>
      </mc:AlternateContent>
    </p:spTree>
    <p:extLst>
      <p:ext uri="{BB962C8B-B14F-4D97-AF65-F5344CB8AC3E}">
        <p14:creationId xmlns:p14="http://schemas.microsoft.com/office/powerpoint/2010/main" val="407614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2" end="2"/>
                                            </p:txEl>
                                          </p:spTgt>
                                        </p:tgtEl>
                                        <p:attrNameLst>
                                          <p:attrName>style.visibility</p:attrName>
                                        </p:attrNameLst>
                                      </p:cBhvr>
                                      <p:to>
                                        <p:strVal val="visible"/>
                                      </p:to>
                                    </p:set>
                                    <p:animEffect transition="in" filter="wipe(left)">
                                      <p:cBhvr>
                                        <p:cTn id="10" dur="500"/>
                                        <p:tgtEl>
                                          <p:spTgt spid="5">
                                            <p:txEl>
                                              <p:pRg st="2" end="2"/>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animEffect transition="in" filter="wipe(left)">
                                      <p:cBhvr>
                                        <p:cTn id="13" dur="500"/>
                                        <p:tgtEl>
                                          <p:spTgt spid="5">
                                            <p:txEl>
                                              <p:pRg st="3" end="3"/>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4" end="4"/>
                                            </p:txEl>
                                          </p:spTgt>
                                        </p:tgtEl>
                                        <p:attrNameLst>
                                          <p:attrName>style.visibility</p:attrName>
                                        </p:attrNameLst>
                                      </p:cBhvr>
                                      <p:to>
                                        <p:strVal val="visible"/>
                                      </p:to>
                                    </p:set>
                                    <p:animEffect transition="in" filter="wipe(left)">
                                      <p:cBhvr>
                                        <p:cTn id="1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39B8-F322-494E-8C39-7BEF65BD4564}"/>
              </a:ext>
            </a:extLst>
          </p:cNvPr>
          <p:cNvSpPr>
            <a:spLocks noGrp="1"/>
          </p:cNvSpPr>
          <p:nvPr>
            <p:ph type="title"/>
          </p:nvPr>
        </p:nvSpPr>
        <p:spPr/>
        <p:txBody>
          <a:bodyPr/>
          <a:lstStyle/>
          <a:p>
            <a:r>
              <a:rPr lang="en-VN" dirty="0"/>
              <a:t>AXIOMS of PROBABILITY</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70542DA4-83F5-984D-8AC2-A5D9C3BB4C17}"/>
                  </a:ext>
                </a:extLst>
              </p:cNvPr>
              <p:cNvSpPr/>
              <p:nvPr/>
            </p:nvSpPr>
            <p:spPr>
              <a:xfrm>
                <a:off x="1451578" y="1315844"/>
                <a:ext cx="9603274" cy="3635297"/>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Let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denote the sample space and </a:t>
                </a:r>
                <a14:m>
                  <m:oMath xmlns:m="http://schemas.openxmlformats.org/officeDocument/2006/math">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 ⊆ Ω</m:t>
                    </m:r>
                  </m:oMath>
                </a14:m>
                <a:r>
                  <a:rPr lang="en-GB" sz="2000" dirty="0">
                    <a:solidFill>
                      <a:schemeClr val="tx1"/>
                    </a:solidFill>
                  </a:rPr>
                  <a:t> be events. </a:t>
                </a:r>
              </a:p>
              <a:p>
                <a:r>
                  <a:rPr lang="en-GB" sz="2000" b="1" dirty="0">
                    <a:solidFill>
                      <a:schemeClr val="tx1"/>
                    </a:solidFill>
                  </a:rPr>
                  <a:t>Axioms</a:t>
                </a:r>
                <a:r>
                  <a:rPr lang="en-GB" sz="2000" dirty="0">
                    <a:solidFill>
                      <a:schemeClr val="tx1"/>
                    </a:solidFill>
                  </a:rPr>
                  <a:t>: </a:t>
                </a:r>
                <a:endParaRPr lang="en-VN" sz="2000" dirty="0">
                  <a:solidFill>
                    <a:schemeClr val="tx1"/>
                  </a:solidFill>
                </a:endParaRPr>
              </a:p>
              <a:p>
                <a:pPr lvl="1"/>
                <a:r>
                  <a:rPr lang="en-GB" sz="2000" dirty="0">
                    <a:solidFill>
                      <a:schemeClr val="tx1"/>
                    </a:solidFill>
                  </a:rPr>
                  <a:t>1. (Non-negativity) </a:t>
                </a: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0</m:t>
                    </m:r>
                  </m:oMath>
                </a14:m>
                <a:r>
                  <a:rPr lang="en-GB" sz="2000" dirty="0">
                    <a:solidFill>
                      <a:schemeClr val="tx1"/>
                    </a:solidFill>
                  </a:rPr>
                  <a:t>; that is, no event has a negative probability. </a:t>
                </a:r>
                <a:endParaRPr lang="en-VN" sz="2000" dirty="0">
                  <a:solidFill>
                    <a:schemeClr val="tx1"/>
                  </a:solidFill>
                </a:endParaRPr>
              </a:p>
              <a:p>
                <a:pPr lvl="1"/>
                <a:endParaRPr lang="en-GB" sz="2000" dirty="0">
                  <a:solidFill>
                    <a:schemeClr val="tx1"/>
                  </a:solidFill>
                </a:endParaRPr>
              </a:p>
              <a:p>
                <a:pPr lvl="1"/>
                <a:r>
                  <a:rPr lang="en-GB" sz="2000" dirty="0">
                    <a:solidFill>
                      <a:schemeClr val="tx1"/>
                    </a:solidFill>
                  </a:rPr>
                  <a:t>2. (Normalization) </a:t>
                </a: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(Ω) = 1</m:t>
                    </m:r>
                  </m:oMath>
                </a14:m>
                <a:r>
                  <a:rPr lang="en-GB" sz="2000" dirty="0">
                    <a:solidFill>
                      <a:schemeClr val="tx1"/>
                    </a:solidFill>
                  </a:rPr>
                  <a:t>; that is, the probability of the entire sample space is always 1 (something is guaranteed to happen). </a:t>
                </a:r>
                <a:endParaRPr lang="en-VN" sz="2000" dirty="0">
                  <a:solidFill>
                    <a:schemeClr val="tx1"/>
                  </a:solidFill>
                </a:endParaRPr>
              </a:p>
              <a:p>
                <a:pPr lvl="1"/>
                <a:endParaRPr lang="en-GB" sz="2000" dirty="0">
                  <a:solidFill>
                    <a:schemeClr val="tx1"/>
                  </a:solidFill>
                </a:endParaRPr>
              </a:p>
              <a:p>
                <a:pPr lvl="1"/>
                <a:r>
                  <a:rPr lang="en-GB" sz="2000" dirty="0">
                    <a:solidFill>
                      <a:schemeClr val="tx1"/>
                    </a:solidFill>
                  </a:rPr>
                  <a:t>3. (Countable Additivity) If </a:t>
                </a:r>
                <a14:m>
                  <m:oMath xmlns:m="http://schemas.openxmlformats.org/officeDocument/2006/math">
                    <m:r>
                      <a:rPr lang="en-GB" sz="2000" i="1">
                        <a:solidFill>
                          <a:schemeClr val="tx1"/>
                        </a:solidFill>
                        <a:latin typeface="Cambria Math" panose="02040503050406030204" pitchFamily="18" charset="0"/>
                      </a:rPr>
                      <m:t>𝐸</m:t>
                    </m:r>
                  </m:oMath>
                </a14:m>
                <a:r>
                  <a:rPr lang="en-GB" sz="2000" dirty="0">
                    <a:solidFill>
                      <a:schemeClr val="tx1"/>
                    </a:solidFill>
                  </a:rPr>
                  <a:t> and </a:t>
                </a:r>
                <a14:m>
                  <m:oMath xmlns:m="http://schemas.openxmlformats.org/officeDocument/2006/math">
                    <m:r>
                      <a:rPr lang="en-GB" sz="2000" i="1">
                        <a:solidFill>
                          <a:schemeClr val="tx1"/>
                        </a:solidFill>
                        <a:latin typeface="Cambria Math" panose="02040503050406030204" pitchFamily="18" charset="0"/>
                      </a:rPr>
                      <m:t>𝐹</m:t>
                    </m:r>
                  </m:oMath>
                </a14:m>
                <a:r>
                  <a:rPr lang="en-GB" sz="2000" dirty="0">
                    <a:solidFill>
                      <a:schemeClr val="tx1"/>
                    </a:solidFill>
                  </a:rPr>
                  <a:t> are mutually exclusive, then: </a:t>
                </a:r>
                <a:endParaRPr lang="en-VN" sz="2000" dirty="0">
                  <a:solidFill>
                    <a:schemeClr val="tx1"/>
                  </a:solidFill>
                </a:endParaRPr>
              </a:p>
              <a:p>
                <a:pPr lvl="1" algn="ct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m:t>
                    </m:r>
                  </m:oMath>
                </a14:m>
                <a:r>
                  <a:rPr lang="en-GB" sz="2000" dirty="0">
                    <a:solidFill>
                      <a:schemeClr val="tx1"/>
                    </a:solidFill>
                  </a:rPr>
                  <a:t>.</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70542DA4-83F5-984D-8AC2-A5D9C3BB4C17}"/>
                  </a:ext>
                </a:extLst>
              </p:cNvPr>
              <p:cNvSpPr>
                <a:spLocks noRot="1" noChangeAspect="1" noMove="1" noResize="1" noEditPoints="1" noAdjustHandles="1" noChangeArrowheads="1" noChangeShapeType="1" noTextEdit="1"/>
              </p:cNvSpPr>
              <p:nvPr/>
            </p:nvSpPr>
            <p:spPr>
              <a:xfrm>
                <a:off x="1451578" y="1315844"/>
                <a:ext cx="9603274" cy="3635297"/>
              </a:xfrm>
              <a:prstGeom prst="roundRect">
                <a:avLst/>
              </a:prstGeom>
              <a:blipFill>
                <a:blip r:embed="rId2"/>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7099412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11E5-3D1B-2141-97A1-A2500AC11B89}"/>
              </a:ext>
            </a:extLst>
          </p:cNvPr>
          <p:cNvSpPr>
            <a:spLocks noGrp="1"/>
          </p:cNvSpPr>
          <p:nvPr>
            <p:ph type="title"/>
          </p:nvPr>
        </p:nvSpPr>
        <p:spPr/>
        <p:txBody>
          <a:bodyPr/>
          <a:lstStyle/>
          <a:p>
            <a:r>
              <a:rPr lang="en-VN" dirty="0"/>
              <a:t>E</a:t>
            </a:r>
            <a:r>
              <a:rPr lang="en-US" dirty="0"/>
              <a:t>x</a:t>
            </a:r>
            <a:r>
              <a:rPr lang="en-VN" dirty="0"/>
              <a:t>planation of axioms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35C3BD-E802-9A48-AD40-B5A31399AFEF}"/>
                  </a:ext>
                </a:extLst>
              </p:cNvPr>
              <p:cNvSpPr>
                <a:spLocks noGrp="1"/>
              </p:cNvSpPr>
              <p:nvPr>
                <p:ph idx="1"/>
              </p:nvPr>
            </p:nvSpPr>
            <p:spPr/>
            <p:txBody>
              <a:bodyPr>
                <a:normAutofit/>
              </a:bodyPr>
              <a:lstStyle/>
              <a:p>
                <a:pPr algn="just">
                  <a:lnSpc>
                    <a:spcPct val="150000"/>
                  </a:lnSpc>
                  <a:buFont typeface="Wingdings" pitchFamily="2" charset="2"/>
                  <a:buChar char="q"/>
                </a:pPr>
                <a:r>
                  <a:rPr lang="en-GB" sz="2400" dirty="0"/>
                  <a:t> </a:t>
                </a:r>
                <a:r>
                  <a:rPr lang="en-GB" sz="2400" b="1" dirty="0"/>
                  <a:t>(Non-negativity) </a:t>
                </a:r>
                <a14:m>
                  <m:oMath xmlns:m="http://schemas.openxmlformats.org/officeDocument/2006/math">
                    <m:r>
                      <a:rPr lang="en-GB" sz="2400" b="1" i="1">
                        <a:latin typeface="Cambria Math" panose="02040503050406030204" pitchFamily="18" charset="0"/>
                      </a:rPr>
                      <m:t>𝑷</m:t>
                    </m:r>
                    <m:r>
                      <a:rPr lang="en-GB" sz="2400" b="1" i="1">
                        <a:latin typeface="Cambria Math" panose="02040503050406030204" pitchFamily="18" charset="0"/>
                      </a:rPr>
                      <m:t> (</m:t>
                    </m:r>
                    <m:r>
                      <a:rPr lang="en-GB" sz="2400" b="1" i="1">
                        <a:latin typeface="Cambria Math" panose="02040503050406030204" pitchFamily="18" charset="0"/>
                      </a:rPr>
                      <m:t>𝑬</m:t>
                    </m:r>
                    <m:r>
                      <a:rPr lang="en-GB" sz="2400" b="1" i="1">
                        <a:latin typeface="Cambria Math" panose="02040503050406030204" pitchFamily="18" charset="0"/>
                      </a:rPr>
                      <m:t>) ≥ </m:t>
                    </m:r>
                    <m:r>
                      <a:rPr lang="en-GB" sz="2400" b="1" i="1">
                        <a:latin typeface="Cambria Math" panose="02040503050406030204" pitchFamily="18" charset="0"/>
                      </a:rPr>
                      <m:t>𝟎</m:t>
                    </m:r>
                  </m:oMath>
                </a14:m>
                <a:r>
                  <a:rPr lang="en-GB" sz="2400" b="1" dirty="0"/>
                  <a:t>; that is, no event has a negative probability.</a:t>
                </a:r>
                <a:endParaRPr lang="en-GB" sz="2400" b="1" i="1" dirty="0"/>
              </a:p>
              <a:p>
                <a:pPr marL="0" indent="0" algn="just">
                  <a:lnSpc>
                    <a:spcPct val="150000"/>
                  </a:lnSpc>
                  <a:buNone/>
                </a:pPr>
                <a:r>
                  <a:rPr lang="en-GB" sz="2200" i="1" dirty="0"/>
                  <a:t>Non-negativity</a:t>
                </a:r>
                <a:r>
                  <a:rPr lang="en-GB" sz="2200" dirty="0"/>
                  <a:t> is simply because we cannot consider an event to have a negative probability. It just wouldn’t make sense. A probability of 1/6 would mean that on average, something would happen 1 out of every 6 trials. What about a probability of −1/4? </a:t>
                </a:r>
                <a:endParaRPr lang="en-VN" sz="2200" dirty="0"/>
              </a:p>
              <a:p>
                <a:endParaRPr lang="en-VN" dirty="0"/>
              </a:p>
            </p:txBody>
          </p:sp>
        </mc:Choice>
        <mc:Fallback xmlns="">
          <p:sp>
            <p:nvSpPr>
              <p:cNvPr id="3" name="Content Placeholder 2">
                <a:extLst>
                  <a:ext uri="{FF2B5EF4-FFF2-40B4-BE49-F238E27FC236}">
                    <a16:creationId xmlns:a16="http://schemas.microsoft.com/office/drawing/2014/main" id="{DD35C3BD-E802-9A48-AD40-B5A31399AFEF}"/>
                  </a:ext>
                </a:extLst>
              </p:cNvPr>
              <p:cNvSpPr>
                <a:spLocks noGrp="1" noRot="1" noChangeAspect="1" noMove="1" noResize="1" noEditPoints="1" noAdjustHandles="1" noChangeArrowheads="1" noChangeShapeType="1" noTextEdit="1"/>
              </p:cNvSpPr>
              <p:nvPr>
                <p:ph idx="1"/>
              </p:nvPr>
            </p:nvSpPr>
            <p:spPr>
              <a:blipFill>
                <a:blip r:embed="rId2"/>
                <a:stretch>
                  <a:fillRect l="-925" r="-925"/>
                </a:stretch>
              </a:blipFill>
            </p:spPr>
            <p:txBody>
              <a:bodyPr/>
              <a:lstStyle/>
              <a:p>
                <a:r>
                  <a:rPr lang="en-VN">
                    <a:noFill/>
                  </a:rPr>
                  <a:t> </a:t>
                </a:r>
              </a:p>
            </p:txBody>
          </p:sp>
        </mc:Fallback>
      </mc:AlternateContent>
    </p:spTree>
    <p:extLst>
      <p:ext uri="{BB962C8B-B14F-4D97-AF65-F5344CB8AC3E}">
        <p14:creationId xmlns:p14="http://schemas.microsoft.com/office/powerpoint/2010/main" val="238532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11E5-3D1B-2141-97A1-A2500AC11B89}"/>
              </a:ext>
            </a:extLst>
          </p:cNvPr>
          <p:cNvSpPr>
            <a:spLocks noGrp="1"/>
          </p:cNvSpPr>
          <p:nvPr>
            <p:ph type="title"/>
          </p:nvPr>
        </p:nvSpPr>
        <p:spPr/>
        <p:txBody>
          <a:bodyPr/>
          <a:lstStyle/>
          <a:p>
            <a:r>
              <a:rPr lang="en-VN" dirty="0"/>
              <a:t>E</a:t>
            </a:r>
            <a:r>
              <a:rPr lang="en-US" dirty="0"/>
              <a:t>x</a:t>
            </a:r>
            <a:r>
              <a:rPr lang="en-VN" dirty="0"/>
              <a:t>planation of axioms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35C3BD-E802-9A48-AD40-B5A31399AFEF}"/>
                  </a:ext>
                </a:extLst>
              </p:cNvPr>
              <p:cNvSpPr>
                <a:spLocks noGrp="1"/>
              </p:cNvSpPr>
              <p:nvPr>
                <p:ph idx="1"/>
              </p:nvPr>
            </p:nvSpPr>
            <p:spPr/>
            <p:txBody>
              <a:bodyPr>
                <a:normAutofit/>
              </a:bodyPr>
              <a:lstStyle/>
              <a:p>
                <a:pPr algn="just">
                  <a:lnSpc>
                    <a:spcPct val="150000"/>
                  </a:lnSpc>
                  <a:buFont typeface="Wingdings" pitchFamily="2" charset="2"/>
                  <a:buChar char="q"/>
                </a:pPr>
                <a:r>
                  <a:rPr lang="en-GB" sz="2400" b="1" dirty="0"/>
                  <a:t> (Normalization) </a:t>
                </a:r>
                <a14:m>
                  <m:oMath xmlns:m="http://schemas.openxmlformats.org/officeDocument/2006/math">
                    <m:r>
                      <a:rPr lang="en-GB" sz="2400" b="1" i="1">
                        <a:latin typeface="Cambria Math" panose="02040503050406030204" pitchFamily="18" charset="0"/>
                      </a:rPr>
                      <m:t>𝑷</m:t>
                    </m:r>
                    <m:r>
                      <a:rPr lang="en-GB" sz="2400" b="1" i="1">
                        <a:latin typeface="Cambria Math" panose="02040503050406030204" pitchFamily="18" charset="0"/>
                      </a:rPr>
                      <m:t> (Ω) = </m:t>
                    </m:r>
                    <m:r>
                      <a:rPr lang="en-GB" sz="2400" b="1" i="1">
                        <a:latin typeface="Cambria Math" panose="02040503050406030204" pitchFamily="18" charset="0"/>
                      </a:rPr>
                      <m:t>𝟏</m:t>
                    </m:r>
                  </m:oMath>
                </a14:m>
                <a:r>
                  <a:rPr lang="en-GB" sz="2400" b="1" dirty="0"/>
                  <a:t>; that is, the probability of the entire sample space is always 1 (something is guaranteed to happen).</a:t>
                </a:r>
                <a:endParaRPr lang="en-GB" sz="2200" b="1" i="1" dirty="0"/>
              </a:p>
              <a:p>
                <a:pPr marL="0" indent="0" algn="just">
                  <a:lnSpc>
                    <a:spcPct val="150000"/>
                  </a:lnSpc>
                  <a:buNone/>
                </a:pPr>
                <a:r>
                  <a:rPr lang="en-GB" sz="2200" i="1" dirty="0"/>
                  <a:t>Normalization</a:t>
                </a:r>
                <a:r>
                  <a:rPr lang="en-GB" sz="2200" dirty="0"/>
                  <a:t> is based on the fact that when we run an experiment, there must be some outcome, and all possible outcomes are in the sample space. So, we say the probability of observing some outcome from the sample space is 1. </a:t>
                </a:r>
                <a:endParaRPr lang="en-VN" sz="2200" dirty="0"/>
              </a:p>
              <a:p>
                <a:endParaRPr lang="en-VN" dirty="0"/>
              </a:p>
            </p:txBody>
          </p:sp>
        </mc:Choice>
        <mc:Fallback xmlns="">
          <p:sp>
            <p:nvSpPr>
              <p:cNvPr id="3" name="Content Placeholder 2">
                <a:extLst>
                  <a:ext uri="{FF2B5EF4-FFF2-40B4-BE49-F238E27FC236}">
                    <a16:creationId xmlns:a16="http://schemas.microsoft.com/office/drawing/2014/main" id="{DD35C3BD-E802-9A48-AD40-B5A31399AFEF}"/>
                  </a:ext>
                </a:extLst>
              </p:cNvPr>
              <p:cNvSpPr>
                <a:spLocks noGrp="1" noRot="1" noChangeAspect="1" noMove="1" noResize="1" noEditPoints="1" noAdjustHandles="1" noChangeArrowheads="1" noChangeShapeType="1" noTextEdit="1"/>
              </p:cNvSpPr>
              <p:nvPr>
                <p:ph idx="1"/>
              </p:nvPr>
            </p:nvSpPr>
            <p:spPr>
              <a:blipFill>
                <a:blip r:embed="rId2"/>
                <a:stretch>
                  <a:fillRect l="-925" r="-925"/>
                </a:stretch>
              </a:blipFill>
            </p:spPr>
            <p:txBody>
              <a:bodyPr/>
              <a:lstStyle/>
              <a:p>
                <a:r>
                  <a:rPr lang="en-VN">
                    <a:noFill/>
                  </a:rPr>
                  <a:t> </a:t>
                </a:r>
              </a:p>
            </p:txBody>
          </p:sp>
        </mc:Fallback>
      </mc:AlternateContent>
    </p:spTree>
    <p:extLst>
      <p:ext uri="{BB962C8B-B14F-4D97-AF65-F5344CB8AC3E}">
        <p14:creationId xmlns:p14="http://schemas.microsoft.com/office/powerpoint/2010/main" val="203289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111E5-3D1B-2141-97A1-A2500AC11B89}"/>
              </a:ext>
            </a:extLst>
          </p:cNvPr>
          <p:cNvSpPr>
            <a:spLocks noGrp="1"/>
          </p:cNvSpPr>
          <p:nvPr>
            <p:ph type="title"/>
          </p:nvPr>
        </p:nvSpPr>
        <p:spPr/>
        <p:txBody>
          <a:bodyPr/>
          <a:lstStyle/>
          <a:p>
            <a:r>
              <a:rPr lang="en-VN" dirty="0"/>
              <a:t>E</a:t>
            </a:r>
            <a:r>
              <a:rPr lang="en-US" dirty="0"/>
              <a:t>x</a:t>
            </a:r>
            <a:r>
              <a:rPr lang="en-VN" dirty="0"/>
              <a:t>planation of axioms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35C3BD-E802-9A48-AD40-B5A31399AFEF}"/>
                  </a:ext>
                </a:extLst>
              </p:cNvPr>
              <p:cNvSpPr>
                <a:spLocks noGrp="1"/>
              </p:cNvSpPr>
              <p:nvPr>
                <p:ph idx="1"/>
              </p:nvPr>
            </p:nvSpPr>
            <p:spPr/>
            <p:txBody>
              <a:bodyPr>
                <a:normAutofit/>
              </a:bodyPr>
              <a:lstStyle/>
              <a:p>
                <a:pPr>
                  <a:buFont typeface="Wingdings" pitchFamily="2" charset="2"/>
                  <a:buChar char="q"/>
                </a:pPr>
                <a:r>
                  <a:rPr lang="en-GB" sz="2200" b="1" dirty="0"/>
                  <a:t> (Countable Additivity) If </a:t>
                </a:r>
                <a14:m>
                  <m:oMath xmlns:m="http://schemas.openxmlformats.org/officeDocument/2006/math">
                    <m:r>
                      <a:rPr lang="en-GB" sz="2200" b="1" i="1">
                        <a:latin typeface="Cambria Math" panose="02040503050406030204" pitchFamily="18" charset="0"/>
                      </a:rPr>
                      <m:t>𝑬</m:t>
                    </m:r>
                  </m:oMath>
                </a14:m>
                <a:r>
                  <a:rPr lang="en-GB" sz="2200" b="1" dirty="0"/>
                  <a:t> and </a:t>
                </a:r>
                <a14:m>
                  <m:oMath xmlns:m="http://schemas.openxmlformats.org/officeDocument/2006/math">
                    <m:r>
                      <a:rPr lang="en-GB" sz="2200" b="1" i="1">
                        <a:latin typeface="Cambria Math" panose="02040503050406030204" pitchFamily="18" charset="0"/>
                      </a:rPr>
                      <m:t>𝑭</m:t>
                    </m:r>
                  </m:oMath>
                </a14:m>
                <a:r>
                  <a:rPr lang="en-GB" sz="2200" b="1" dirty="0"/>
                  <a:t> are mutually exclusive, then: </a:t>
                </a:r>
                <a:endParaRPr lang="en-VN" sz="2200" b="1" dirty="0"/>
              </a:p>
              <a:p>
                <a:pPr marL="0" indent="0" algn="ctr">
                  <a:buNone/>
                </a:pPr>
                <a14:m>
                  <m:oMath xmlns:m="http://schemas.openxmlformats.org/officeDocument/2006/math">
                    <m:r>
                      <a:rPr lang="en-GB" sz="2200" b="1" i="1">
                        <a:latin typeface="Cambria Math" panose="02040503050406030204" pitchFamily="18" charset="0"/>
                      </a:rPr>
                      <m:t>𝑷</m:t>
                    </m:r>
                    <m:r>
                      <a:rPr lang="en-GB" sz="2200" b="1" i="1">
                        <a:latin typeface="Cambria Math" panose="02040503050406030204" pitchFamily="18" charset="0"/>
                      </a:rPr>
                      <m:t>(</m:t>
                    </m:r>
                    <m:r>
                      <a:rPr lang="en-GB" sz="2200" b="1" i="1">
                        <a:latin typeface="Cambria Math" panose="02040503050406030204" pitchFamily="18" charset="0"/>
                      </a:rPr>
                      <m:t>𝑬</m:t>
                    </m:r>
                    <m:r>
                      <a:rPr lang="en-GB" sz="2200" b="1" i="1">
                        <a:latin typeface="Cambria Math" panose="02040503050406030204" pitchFamily="18" charset="0"/>
                      </a:rPr>
                      <m:t> ∪</m:t>
                    </m:r>
                    <m:r>
                      <a:rPr lang="en-GB" sz="2200" b="1" i="1">
                        <a:latin typeface="Cambria Math" panose="02040503050406030204" pitchFamily="18" charset="0"/>
                      </a:rPr>
                      <m:t>𝑭</m:t>
                    </m:r>
                    <m:r>
                      <a:rPr lang="en-GB" sz="2200" b="1" i="1">
                        <a:latin typeface="Cambria Math" panose="02040503050406030204" pitchFamily="18" charset="0"/>
                      </a:rPr>
                      <m:t>) = </m:t>
                    </m:r>
                    <m:r>
                      <a:rPr lang="en-GB" sz="2200" b="1" i="1">
                        <a:latin typeface="Cambria Math" panose="02040503050406030204" pitchFamily="18" charset="0"/>
                      </a:rPr>
                      <m:t>𝑷</m:t>
                    </m:r>
                    <m:r>
                      <a:rPr lang="en-GB" sz="2200" b="1" i="1">
                        <a:latin typeface="Cambria Math" panose="02040503050406030204" pitchFamily="18" charset="0"/>
                      </a:rPr>
                      <m:t> (</m:t>
                    </m:r>
                    <m:r>
                      <a:rPr lang="en-GB" sz="2200" b="1" i="1">
                        <a:latin typeface="Cambria Math" panose="02040503050406030204" pitchFamily="18" charset="0"/>
                      </a:rPr>
                      <m:t>𝑬</m:t>
                    </m:r>
                    <m:r>
                      <a:rPr lang="en-GB" sz="2200" b="1" i="1">
                        <a:latin typeface="Cambria Math" panose="02040503050406030204" pitchFamily="18" charset="0"/>
                      </a:rPr>
                      <m:t>) +</m:t>
                    </m:r>
                    <m:r>
                      <a:rPr lang="en-GB" sz="2200" b="1" i="1">
                        <a:latin typeface="Cambria Math" panose="02040503050406030204" pitchFamily="18" charset="0"/>
                      </a:rPr>
                      <m:t>𝑷</m:t>
                    </m:r>
                    <m:r>
                      <a:rPr lang="en-GB" sz="2200" b="1" i="1">
                        <a:latin typeface="Cambria Math" panose="02040503050406030204" pitchFamily="18" charset="0"/>
                      </a:rPr>
                      <m:t> (</m:t>
                    </m:r>
                    <m:r>
                      <a:rPr lang="en-GB" sz="2200" b="1" i="1">
                        <a:latin typeface="Cambria Math" panose="02040503050406030204" pitchFamily="18" charset="0"/>
                      </a:rPr>
                      <m:t>𝑭</m:t>
                    </m:r>
                    <m:r>
                      <a:rPr lang="en-GB" sz="2200" b="1" i="1">
                        <a:latin typeface="Cambria Math" panose="02040503050406030204" pitchFamily="18" charset="0"/>
                      </a:rPr>
                      <m:t>)</m:t>
                    </m:r>
                  </m:oMath>
                </a14:m>
                <a:r>
                  <a:rPr lang="en-GB" sz="2200" b="1" dirty="0"/>
                  <a:t>.</a:t>
                </a:r>
                <a:endParaRPr lang="en-VN" sz="2200" b="1" dirty="0"/>
              </a:p>
              <a:p>
                <a:pPr marL="0" indent="0" algn="just">
                  <a:lnSpc>
                    <a:spcPct val="150000"/>
                  </a:lnSpc>
                  <a:buNone/>
                </a:pPr>
                <a:endParaRPr lang="en-GB" sz="2200" i="1" dirty="0"/>
              </a:p>
              <a:p>
                <a:pPr marL="0" indent="0" algn="just">
                  <a:lnSpc>
                    <a:spcPct val="150000"/>
                  </a:lnSpc>
                  <a:buNone/>
                </a:pPr>
                <a:r>
                  <a:rPr lang="en-GB" sz="2200" i="1" dirty="0"/>
                  <a:t>Countable additivity</a:t>
                </a:r>
                <a:r>
                  <a:rPr lang="en-GB" sz="2200" dirty="0"/>
                  <a:t> is because if two events are mutually exclusive, they don’t overlap at all; that is, they don’t share any outcomes. This means that the union of them will contain the same outcomes of each together, so the probability of their union is the sum of their individual probabilities. </a:t>
                </a:r>
                <a:endParaRPr lang="en-VN" sz="2200" dirty="0"/>
              </a:p>
              <a:p>
                <a:endParaRPr lang="en-VN" dirty="0"/>
              </a:p>
            </p:txBody>
          </p:sp>
        </mc:Choice>
        <mc:Fallback xmlns="">
          <p:sp>
            <p:nvSpPr>
              <p:cNvPr id="3" name="Content Placeholder 2">
                <a:extLst>
                  <a:ext uri="{FF2B5EF4-FFF2-40B4-BE49-F238E27FC236}">
                    <a16:creationId xmlns:a16="http://schemas.microsoft.com/office/drawing/2014/main" id="{DD35C3BD-E802-9A48-AD40-B5A31399AFEF}"/>
                  </a:ext>
                </a:extLst>
              </p:cNvPr>
              <p:cNvSpPr>
                <a:spLocks noGrp="1" noRot="1" noChangeAspect="1" noMove="1" noResize="1" noEditPoints="1" noAdjustHandles="1" noChangeArrowheads="1" noChangeShapeType="1" noTextEdit="1"/>
              </p:cNvSpPr>
              <p:nvPr>
                <p:ph idx="1"/>
              </p:nvPr>
            </p:nvSpPr>
            <p:spPr>
              <a:blipFill>
                <a:blip r:embed="rId2"/>
                <a:stretch>
                  <a:fillRect l="-793" r="-793"/>
                </a:stretch>
              </a:blipFill>
            </p:spPr>
            <p:txBody>
              <a:bodyPr/>
              <a:lstStyle/>
              <a:p>
                <a:r>
                  <a:rPr lang="en-VN">
                    <a:noFill/>
                  </a:rPr>
                  <a:t> </a:t>
                </a:r>
              </a:p>
            </p:txBody>
          </p:sp>
        </mc:Fallback>
      </mc:AlternateContent>
    </p:spTree>
    <p:extLst>
      <p:ext uri="{BB962C8B-B14F-4D97-AF65-F5344CB8AC3E}">
        <p14:creationId xmlns:p14="http://schemas.microsoft.com/office/powerpoint/2010/main" val="215517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left)">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wipe(left)">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39B8-F322-494E-8C39-7BEF65BD4564}"/>
              </a:ext>
            </a:extLst>
          </p:cNvPr>
          <p:cNvSpPr>
            <a:spLocks noGrp="1"/>
          </p:cNvSpPr>
          <p:nvPr>
            <p:ph type="title"/>
          </p:nvPr>
        </p:nvSpPr>
        <p:spPr/>
        <p:txBody>
          <a:bodyPr/>
          <a:lstStyle/>
          <a:p>
            <a:r>
              <a:rPr lang="en-VN" dirty="0"/>
              <a:t>AXIOMS of PROBABILITY</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70542DA4-83F5-984D-8AC2-A5D9C3BB4C17}"/>
                  </a:ext>
                </a:extLst>
              </p:cNvPr>
              <p:cNvSpPr/>
              <p:nvPr/>
            </p:nvSpPr>
            <p:spPr>
              <a:xfrm>
                <a:off x="1451578" y="1483113"/>
                <a:ext cx="9603274" cy="3523786"/>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Let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denote the sample space and </a:t>
                </a:r>
                <a14:m>
                  <m:oMath xmlns:m="http://schemas.openxmlformats.org/officeDocument/2006/math">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 ⊆ Ω</m:t>
                    </m:r>
                  </m:oMath>
                </a14:m>
                <a:r>
                  <a:rPr lang="en-GB" sz="2000" dirty="0">
                    <a:solidFill>
                      <a:schemeClr val="tx1"/>
                    </a:solidFill>
                  </a:rPr>
                  <a:t> be events. </a:t>
                </a:r>
                <a:endParaRPr lang="en-VN" sz="2000" dirty="0">
                  <a:solidFill>
                    <a:schemeClr val="tx1"/>
                  </a:solidFill>
                </a:endParaRPr>
              </a:p>
              <a:p>
                <a:r>
                  <a:rPr lang="en-GB" sz="2000" b="1" dirty="0">
                    <a:solidFill>
                      <a:schemeClr val="tx1"/>
                    </a:solidFill>
                  </a:rPr>
                  <a:t>Corollaries</a:t>
                </a:r>
                <a:r>
                  <a:rPr lang="en-GB" sz="2000" dirty="0">
                    <a:solidFill>
                      <a:schemeClr val="tx1"/>
                    </a:solidFill>
                  </a:rPr>
                  <a:t>: </a:t>
                </a:r>
                <a:endParaRPr lang="en-VN" sz="2000" dirty="0">
                  <a:solidFill>
                    <a:schemeClr val="tx1"/>
                  </a:solidFill>
                </a:endParaRPr>
              </a:p>
              <a:p>
                <a:pPr lvl="1"/>
                <a:r>
                  <a:rPr lang="en-GB" sz="2000" dirty="0">
                    <a:solidFill>
                      <a:schemeClr val="tx1"/>
                    </a:solidFill>
                  </a:rPr>
                  <a:t>1. (Complementation) </a:t>
                </a: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m:t>
                    </m:r>
                    <m:sSup>
                      <m:sSupPr>
                        <m:ctrlPr>
                          <a:rPr lang="en-VN" sz="2000" i="1">
                            <a:solidFill>
                              <a:schemeClr val="tx1"/>
                            </a:solidFill>
                            <a:latin typeface="Cambria Math" panose="02040503050406030204" pitchFamily="18" charset="0"/>
                          </a:rPr>
                        </m:ctrlPr>
                      </m:sSupPr>
                      <m:e>
                        <m:r>
                          <a:rPr lang="en-GB" sz="2000" i="1">
                            <a:solidFill>
                              <a:schemeClr val="tx1"/>
                            </a:solidFill>
                            <a:latin typeface="Cambria Math" panose="02040503050406030204" pitchFamily="18" charset="0"/>
                          </a:rPr>
                          <m:t>𝐸</m:t>
                        </m:r>
                      </m:e>
                      <m:sup>
                        <m:r>
                          <a:rPr lang="en-GB" sz="2000" i="1">
                            <a:solidFill>
                              <a:schemeClr val="tx1"/>
                            </a:solidFill>
                            <a:latin typeface="Cambria Math" panose="02040503050406030204" pitchFamily="18" charset="0"/>
                          </a:rPr>
                          <m:t>𝐶</m:t>
                        </m:r>
                      </m:sup>
                    </m:sSup>
                    <m:r>
                      <a:rPr lang="en-GB" sz="2000" i="1">
                        <a:solidFill>
                          <a:schemeClr val="tx1"/>
                        </a:solidFill>
                        <a:latin typeface="Cambria Math" panose="02040503050406030204" pitchFamily="18" charset="0"/>
                      </a:rPr>
                      <m:t>)  = 1 −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m:t>
                    </m:r>
                  </m:oMath>
                </a14:m>
                <a:endParaRPr lang="en-VN" sz="2000" dirty="0">
                  <a:solidFill>
                    <a:schemeClr val="tx1"/>
                  </a:solidFill>
                </a:endParaRPr>
              </a:p>
              <a:p>
                <a:pPr lvl="1"/>
                <a:endParaRPr lang="en-GB" sz="2000" dirty="0">
                  <a:solidFill>
                    <a:schemeClr val="tx1"/>
                  </a:solidFill>
                </a:endParaRPr>
              </a:p>
              <a:p>
                <a:pPr lvl="1"/>
                <a:r>
                  <a:rPr lang="en-GB" sz="2000" dirty="0">
                    <a:solidFill>
                      <a:schemeClr val="tx1"/>
                    </a:solidFill>
                  </a:rPr>
                  <a:t>2. (Monotonicity) If </a:t>
                </a:r>
                <a14:m>
                  <m:oMath xmlns:m="http://schemas.openxmlformats.org/officeDocument/2006/math">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𝐹</m:t>
                    </m:r>
                  </m:oMath>
                </a14:m>
                <a:r>
                  <a:rPr lang="en-GB" sz="2000" dirty="0">
                    <a:solidFill>
                      <a:schemeClr val="tx1"/>
                    </a:solidFill>
                  </a:rPr>
                  <a:t>, then </a:t>
                </a: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m:t>
                    </m:r>
                  </m:oMath>
                </a14:m>
                <a:r>
                  <a:rPr lang="en-GB" sz="2000" dirty="0">
                    <a:solidFill>
                      <a:schemeClr val="tx1"/>
                    </a:solidFill>
                  </a:rPr>
                  <a:t>. </a:t>
                </a:r>
                <a:endParaRPr lang="en-VN" sz="2000" dirty="0">
                  <a:solidFill>
                    <a:schemeClr val="tx1"/>
                  </a:solidFill>
                </a:endParaRPr>
              </a:p>
              <a:p>
                <a:pPr lvl="1"/>
                <a:endParaRPr lang="en-GB" sz="2000" dirty="0">
                  <a:solidFill>
                    <a:schemeClr val="tx1"/>
                  </a:solidFill>
                </a:endParaRPr>
              </a:p>
              <a:p>
                <a:pPr lvl="1"/>
                <a:r>
                  <a:rPr lang="en-GB" sz="2000" dirty="0">
                    <a:solidFill>
                      <a:schemeClr val="tx1"/>
                    </a:solidFill>
                  </a:rPr>
                  <a:t>3. (Inclusion-Exclusion) </a:t>
                </a:r>
                <a14:m>
                  <m:oMath xmlns:m="http://schemas.openxmlformats.org/officeDocument/2006/math">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𝑃</m:t>
                    </m:r>
                    <m:r>
                      <a:rPr lang="en-GB" sz="2000" i="1">
                        <a:solidFill>
                          <a:schemeClr val="tx1"/>
                        </a:solidFill>
                        <a:latin typeface="Cambria Math" panose="02040503050406030204" pitchFamily="18" charset="0"/>
                      </a:rPr>
                      <m:t> (</m:t>
                    </m:r>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m:t>
                    </m:r>
                    <m:r>
                      <a:rPr lang="en-GB" sz="2000" i="1">
                        <a:solidFill>
                          <a:schemeClr val="tx1"/>
                        </a:solidFill>
                        <a:latin typeface="Cambria Math" panose="02040503050406030204" pitchFamily="18" charset="0"/>
                      </a:rPr>
                      <m:t>𝐹</m:t>
                    </m:r>
                    <m:r>
                      <a:rPr lang="en-GB" sz="2000" i="1">
                        <a:solidFill>
                          <a:schemeClr val="tx1"/>
                        </a:solidFill>
                        <a:latin typeface="Cambria Math" panose="02040503050406030204" pitchFamily="18" charset="0"/>
                      </a:rPr>
                      <m:t>)</m:t>
                    </m:r>
                  </m:oMath>
                </a14:m>
                <a:r>
                  <a:rPr lang="en-GB" sz="2000" dirty="0">
                    <a:solidFill>
                      <a:schemeClr val="tx1"/>
                    </a:solidFill>
                  </a:rPr>
                  <a:t>.</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70542DA4-83F5-984D-8AC2-A5D9C3BB4C17}"/>
                  </a:ext>
                </a:extLst>
              </p:cNvPr>
              <p:cNvSpPr>
                <a:spLocks noRot="1" noChangeAspect="1" noMove="1" noResize="1" noEditPoints="1" noAdjustHandles="1" noChangeArrowheads="1" noChangeShapeType="1" noTextEdit="1"/>
              </p:cNvSpPr>
              <p:nvPr/>
            </p:nvSpPr>
            <p:spPr>
              <a:xfrm>
                <a:off x="1451578" y="1483113"/>
                <a:ext cx="9603274" cy="3523786"/>
              </a:xfrm>
              <a:prstGeom prst="roundRect">
                <a:avLst/>
              </a:prstGeom>
              <a:blipFill>
                <a:blip r:embed="rId2"/>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1712143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4" end="4"/>
                                            </p:txEl>
                                          </p:spTgt>
                                        </p:tgtEl>
                                        <p:attrNameLst>
                                          <p:attrName>style.visibility</p:attrName>
                                        </p:attrNameLst>
                                      </p:cBhvr>
                                      <p:to>
                                        <p:strVal val="visible"/>
                                      </p:to>
                                    </p:set>
                                    <p:animEffect transition="in" filter="wipe(left)">
                                      <p:cBhvr>
                                        <p:cTn id="12" dur="500"/>
                                        <p:tgtEl>
                                          <p:spTgt spid="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animEffect transition="in" filter="wipe(left)">
                                      <p:cBhvr>
                                        <p:cTn id="17"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5A3D-2699-CC44-9D48-18C744B4F670}"/>
              </a:ext>
            </a:extLst>
          </p:cNvPr>
          <p:cNvSpPr>
            <a:spLocks noGrp="1"/>
          </p:cNvSpPr>
          <p:nvPr>
            <p:ph type="title"/>
          </p:nvPr>
        </p:nvSpPr>
        <p:spPr/>
        <p:txBody>
          <a:bodyPr/>
          <a:lstStyle/>
          <a:p>
            <a:r>
              <a:rPr lang="en-VN" dirty="0"/>
              <a:t>Explanation of </a:t>
            </a:r>
            <a:r>
              <a:rPr lang="en-GB" dirty="0"/>
              <a:t>Corollaries</a:t>
            </a:r>
            <a:endParaRPr lang="en-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1569DB-C49B-9940-9721-33FE943841FF}"/>
                  </a:ext>
                </a:extLst>
              </p:cNvPr>
              <p:cNvSpPr>
                <a:spLocks noGrp="1"/>
              </p:cNvSpPr>
              <p:nvPr>
                <p:ph idx="1"/>
              </p:nvPr>
            </p:nvSpPr>
            <p:spPr/>
            <p:txBody>
              <a:bodyPr>
                <a:normAutofit/>
              </a:bodyPr>
              <a:lstStyle/>
              <a:p>
                <a:pPr algn="just">
                  <a:lnSpc>
                    <a:spcPct val="150000"/>
                  </a:lnSpc>
                  <a:buFont typeface="Wingdings" pitchFamily="2" charset="2"/>
                  <a:buChar char="q"/>
                </a:pPr>
                <a:r>
                  <a:rPr lang="en-GB" b="1" dirty="0"/>
                  <a:t>(Complementation) </a:t>
                </a:r>
                <a14:m>
                  <m:oMath xmlns:m="http://schemas.openxmlformats.org/officeDocument/2006/math">
                    <m:r>
                      <a:rPr lang="en-GB" b="1" i="1">
                        <a:latin typeface="Cambria Math" panose="02040503050406030204" pitchFamily="18" charset="0"/>
                      </a:rPr>
                      <m:t>𝑷</m:t>
                    </m:r>
                    <m:r>
                      <a:rPr lang="en-GB" b="1" i="1">
                        <a:latin typeface="Cambria Math" panose="02040503050406030204" pitchFamily="18" charset="0"/>
                      </a:rPr>
                      <m:t>(</m:t>
                    </m:r>
                    <m:sSup>
                      <m:sSupPr>
                        <m:ctrlPr>
                          <a:rPr lang="en-VN" b="1" i="1">
                            <a:latin typeface="Cambria Math" panose="02040503050406030204" pitchFamily="18" charset="0"/>
                          </a:rPr>
                        </m:ctrlPr>
                      </m:sSupPr>
                      <m:e>
                        <m:r>
                          <a:rPr lang="en-GB" b="1" i="1">
                            <a:latin typeface="Cambria Math" panose="02040503050406030204" pitchFamily="18" charset="0"/>
                          </a:rPr>
                          <m:t>𝑬</m:t>
                        </m:r>
                      </m:e>
                      <m:sup>
                        <m:r>
                          <a:rPr lang="en-GB" b="1" i="1">
                            <a:latin typeface="Cambria Math" panose="02040503050406030204" pitchFamily="18" charset="0"/>
                          </a:rPr>
                          <m:t>𝑪</m:t>
                        </m:r>
                      </m:sup>
                    </m:sSup>
                    <m:r>
                      <a:rPr lang="en-GB" b="1" i="1">
                        <a:latin typeface="Cambria Math" panose="02040503050406030204" pitchFamily="18" charset="0"/>
                      </a:rPr>
                      <m:t>)  = </m:t>
                    </m:r>
                    <m:r>
                      <a:rPr lang="en-GB" b="1" i="1">
                        <a:latin typeface="Cambria Math" panose="02040503050406030204" pitchFamily="18" charset="0"/>
                      </a:rPr>
                      <m:t>𝟏</m:t>
                    </m:r>
                    <m:r>
                      <a:rPr lang="en-GB" b="1" i="1">
                        <a:latin typeface="Cambria Math" panose="02040503050406030204" pitchFamily="18" charset="0"/>
                      </a:rPr>
                      <m:t> − </m:t>
                    </m:r>
                    <m:r>
                      <a:rPr lang="en-GB" b="1" i="1">
                        <a:latin typeface="Cambria Math" panose="02040503050406030204" pitchFamily="18" charset="0"/>
                      </a:rPr>
                      <m:t>𝑷</m:t>
                    </m:r>
                    <m:r>
                      <a:rPr lang="en-GB" b="1" i="1">
                        <a:latin typeface="Cambria Math" panose="02040503050406030204" pitchFamily="18" charset="0"/>
                      </a:rPr>
                      <m:t> (</m:t>
                    </m:r>
                    <m:r>
                      <a:rPr lang="en-GB" b="1" i="1">
                        <a:latin typeface="Cambria Math" panose="02040503050406030204" pitchFamily="18" charset="0"/>
                      </a:rPr>
                      <m:t>𝑬</m:t>
                    </m:r>
                    <m:r>
                      <a:rPr lang="en-GB" b="1" i="1">
                        <a:latin typeface="Cambria Math" panose="02040503050406030204" pitchFamily="18" charset="0"/>
                      </a:rPr>
                      <m:t>)</m:t>
                    </m:r>
                  </m:oMath>
                </a14:m>
                <a:endParaRPr lang="en-GB" b="1" i="1" dirty="0"/>
              </a:p>
              <a:p>
                <a:pPr marL="0" indent="0" algn="just">
                  <a:lnSpc>
                    <a:spcPct val="150000"/>
                  </a:lnSpc>
                  <a:buNone/>
                </a:pPr>
                <a:r>
                  <a:rPr lang="en-GB" i="1" dirty="0"/>
                  <a:t>Complementation</a:t>
                </a:r>
                <a:r>
                  <a:rPr lang="en-GB" dirty="0"/>
                  <a:t> is based on the fact that the sample space is all the possible outcomes. This means that </a:t>
                </a:r>
                <a14:m>
                  <m:oMath xmlns:m="http://schemas.openxmlformats.org/officeDocument/2006/math">
                    <m:sSup>
                      <m:sSupPr>
                        <m:ctrlPr>
                          <a:rPr lang="en-VN" i="1">
                            <a:latin typeface="Cambria Math" panose="02040503050406030204" pitchFamily="18" charset="0"/>
                          </a:rPr>
                        </m:ctrlPr>
                      </m:sSupPr>
                      <m:e>
                        <m:r>
                          <a:rPr lang="en-GB" i="1">
                            <a:latin typeface="Cambria Math" panose="02040503050406030204" pitchFamily="18" charset="0"/>
                          </a:rPr>
                          <m:t>𝐸</m:t>
                        </m:r>
                      </m:e>
                      <m:sup>
                        <m:r>
                          <a:rPr lang="en-GB" i="1">
                            <a:latin typeface="Cambria Math" panose="02040503050406030204" pitchFamily="18" charset="0"/>
                          </a:rPr>
                          <m:t>𝐶</m:t>
                        </m:r>
                      </m:sup>
                    </m:sSup>
                    <m:r>
                      <a:rPr lang="en-GB" i="1">
                        <a:latin typeface="Cambria Math" panose="02040503050406030204" pitchFamily="18" charset="0"/>
                      </a:rPr>
                      <m:t> = Ω \ </m:t>
                    </m:r>
                    <m:r>
                      <a:rPr lang="en-GB" i="1">
                        <a:latin typeface="Cambria Math" panose="02040503050406030204" pitchFamily="18" charset="0"/>
                      </a:rPr>
                      <m:t>𝐸</m:t>
                    </m:r>
                  </m:oMath>
                </a14:m>
                <a:r>
                  <a:rPr lang="en-GB" dirty="0"/>
                  <a:t>, </a:t>
                </a:r>
                <a14:m>
                  <m:oMath xmlns:m="http://schemas.openxmlformats.org/officeDocument/2006/math">
                    <m:r>
                      <m:rPr>
                        <m:sty m:val="p"/>
                      </m:rPr>
                      <a:rPr lang="en-GB" i="0">
                        <a:latin typeface="Cambria Math" panose="02040503050406030204" pitchFamily="18" charset="0"/>
                      </a:rPr>
                      <m:t>so</m:t>
                    </m:r>
                    <m:r>
                      <a:rPr lang="en-GB" i="1">
                        <a:latin typeface="Cambria Math" panose="02040503050406030204" pitchFamily="18" charset="0"/>
                      </a:rPr>
                      <m:t> </m:t>
                    </m:r>
                    <m:r>
                      <a:rPr lang="en-GB" i="1">
                        <a:latin typeface="Cambria Math" panose="02040503050406030204" pitchFamily="18" charset="0"/>
                      </a:rPr>
                      <m:t>𝑃</m:t>
                    </m:r>
                    <m:r>
                      <a:rPr lang="en-GB" i="1">
                        <a:latin typeface="Cambria Math" panose="02040503050406030204" pitchFamily="18" charset="0"/>
                      </a:rPr>
                      <m:t>(</m:t>
                    </m:r>
                    <m:sSup>
                      <m:sSupPr>
                        <m:ctrlPr>
                          <a:rPr lang="en-VN" i="1">
                            <a:latin typeface="Cambria Math" panose="02040503050406030204" pitchFamily="18" charset="0"/>
                          </a:rPr>
                        </m:ctrlPr>
                      </m:sSupPr>
                      <m:e>
                        <m:r>
                          <a:rPr lang="en-GB" i="1">
                            <a:latin typeface="Cambria Math" panose="02040503050406030204" pitchFamily="18" charset="0"/>
                          </a:rPr>
                          <m:t>𝐸</m:t>
                        </m:r>
                      </m:e>
                      <m:sup>
                        <m:r>
                          <a:rPr lang="en-GB" i="1">
                            <a:latin typeface="Cambria Math" panose="02040503050406030204" pitchFamily="18" charset="0"/>
                          </a:rPr>
                          <m:t>𝐶</m:t>
                        </m:r>
                      </m:sup>
                    </m:sSup>
                    <m:r>
                      <a:rPr lang="en-GB" i="1">
                        <a:latin typeface="Cambria Math" panose="02040503050406030204" pitchFamily="18" charset="0"/>
                      </a:rPr>
                      <m:t>)  = 1 − </m:t>
                    </m:r>
                    <m:r>
                      <a:rPr lang="en-GB" i="1">
                        <a:latin typeface="Cambria Math" panose="02040503050406030204" pitchFamily="18" charset="0"/>
                      </a:rPr>
                      <m:t>𝑃</m:t>
                    </m:r>
                    <m:r>
                      <a:rPr lang="en-GB" i="1">
                        <a:latin typeface="Cambria Math" panose="02040503050406030204" pitchFamily="18" charset="0"/>
                      </a:rPr>
                      <m:t> (</m:t>
                    </m:r>
                    <m:r>
                      <a:rPr lang="en-GB" i="1">
                        <a:latin typeface="Cambria Math" panose="02040503050406030204" pitchFamily="18" charset="0"/>
                      </a:rPr>
                      <m:t>𝐸</m:t>
                    </m:r>
                    <m:r>
                      <a:rPr lang="en-GB" i="1">
                        <a:latin typeface="Cambria Math" panose="02040503050406030204" pitchFamily="18" charset="0"/>
                      </a:rPr>
                      <m:t>)</m:t>
                    </m:r>
                  </m:oMath>
                </a14:m>
                <a:r>
                  <a:rPr lang="en-GB" dirty="0"/>
                  <a:t>. </a:t>
                </a:r>
                <a:endParaRPr lang="en-VN" dirty="0"/>
              </a:p>
              <a:p>
                <a:endParaRPr lang="en-VN" dirty="0"/>
              </a:p>
            </p:txBody>
          </p:sp>
        </mc:Choice>
        <mc:Fallback xmlns="">
          <p:sp>
            <p:nvSpPr>
              <p:cNvPr id="3" name="Content Placeholder 2">
                <a:extLst>
                  <a:ext uri="{FF2B5EF4-FFF2-40B4-BE49-F238E27FC236}">
                    <a16:creationId xmlns:a16="http://schemas.microsoft.com/office/drawing/2014/main" id="{B31569DB-C49B-9940-9721-33FE943841FF}"/>
                  </a:ext>
                </a:extLst>
              </p:cNvPr>
              <p:cNvSpPr>
                <a:spLocks noGrp="1" noRot="1" noChangeAspect="1" noMove="1" noResize="1" noEditPoints="1" noAdjustHandles="1" noChangeArrowheads="1" noChangeShapeType="1" noTextEdit="1"/>
              </p:cNvSpPr>
              <p:nvPr>
                <p:ph idx="1"/>
              </p:nvPr>
            </p:nvSpPr>
            <p:spPr>
              <a:blipFill>
                <a:blip r:embed="rId2"/>
                <a:stretch>
                  <a:fillRect l="-661" r="-661"/>
                </a:stretch>
              </a:blipFill>
            </p:spPr>
            <p:txBody>
              <a:bodyPr/>
              <a:lstStyle/>
              <a:p>
                <a:r>
                  <a:rPr lang="en-VN">
                    <a:noFill/>
                  </a:rPr>
                  <a:t> </a:t>
                </a:r>
              </a:p>
            </p:txBody>
          </p:sp>
        </mc:Fallback>
      </mc:AlternateContent>
    </p:spTree>
    <p:extLst>
      <p:ext uri="{BB962C8B-B14F-4D97-AF65-F5344CB8AC3E}">
        <p14:creationId xmlns:p14="http://schemas.microsoft.com/office/powerpoint/2010/main" val="1434730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69CC-1EE7-1243-94AD-C2448B3EFBF3}"/>
              </a:ext>
            </a:extLst>
          </p:cNvPr>
          <p:cNvSpPr>
            <a:spLocks noGrp="1"/>
          </p:cNvSpPr>
          <p:nvPr>
            <p:ph type="title"/>
          </p:nvPr>
        </p:nvSpPr>
        <p:spPr/>
        <p:txBody>
          <a:bodyPr/>
          <a:lstStyle/>
          <a:p>
            <a:r>
              <a:rPr lang="en-VN" dirty="0"/>
              <a:t>From LECTURE 1</a:t>
            </a:r>
          </a:p>
        </p:txBody>
      </p:sp>
      <p:pic>
        <p:nvPicPr>
          <p:cNvPr id="7" name="Content Placeholder 6">
            <a:extLst>
              <a:ext uri="{FF2B5EF4-FFF2-40B4-BE49-F238E27FC236}">
                <a16:creationId xmlns:a16="http://schemas.microsoft.com/office/drawing/2014/main" id="{6D550657-25A9-094F-AAA7-FEB45D4C95D4}"/>
              </a:ext>
            </a:extLst>
          </p:cNvPr>
          <p:cNvPicPr>
            <a:picLocks noGrp="1" noChangeAspect="1"/>
          </p:cNvPicPr>
          <p:nvPr>
            <p:ph idx="1"/>
          </p:nvPr>
        </p:nvPicPr>
        <p:blipFill>
          <a:blip r:embed="rId2"/>
          <a:stretch>
            <a:fillRect/>
          </a:stretch>
        </p:blipFill>
        <p:spPr>
          <a:xfrm>
            <a:off x="2221231" y="1114425"/>
            <a:ext cx="8063862" cy="4351338"/>
          </a:xfrm>
        </p:spPr>
      </p:pic>
    </p:spTree>
    <p:extLst>
      <p:ext uri="{BB962C8B-B14F-4D97-AF65-F5344CB8AC3E}">
        <p14:creationId xmlns:p14="http://schemas.microsoft.com/office/powerpoint/2010/main" val="42552539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5A3D-2699-CC44-9D48-18C744B4F670}"/>
              </a:ext>
            </a:extLst>
          </p:cNvPr>
          <p:cNvSpPr>
            <a:spLocks noGrp="1"/>
          </p:cNvSpPr>
          <p:nvPr>
            <p:ph type="title"/>
          </p:nvPr>
        </p:nvSpPr>
        <p:spPr/>
        <p:txBody>
          <a:bodyPr/>
          <a:lstStyle/>
          <a:p>
            <a:r>
              <a:rPr lang="en-VN" dirty="0"/>
              <a:t>Explanation of </a:t>
            </a:r>
            <a:r>
              <a:rPr lang="en-GB" dirty="0"/>
              <a:t>Corollaries</a:t>
            </a:r>
            <a:endParaRPr lang="en-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1569DB-C49B-9940-9721-33FE943841FF}"/>
                  </a:ext>
                </a:extLst>
              </p:cNvPr>
              <p:cNvSpPr>
                <a:spLocks noGrp="1"/>
              </p:cNvSpPr>
              <p:nvPr>
                <p:ph idx="1"/>
              </p:nvPr>
            </p:nvSpPr>
            <p:spPr/>
            <p:txBody>
              <a:bodyPr>
                <a:normAutofit/>
              </a:bodyPr>
              <a:lstStyle/>
              <a:p>
                <a:pPr>
                  <a:buFont typeface="Wingdings" pitchFamily="2" charset="2"/>
                  <a:buChar char="q"/>
                </a:pPr>
                <a:r>
                  <a:rPr lang="en-GB" sz="2200" b="1" dirty="0"/>
                  <a:t>(Monotonicity) If </a:t>
                </a:r>
                <a14:m>
                  <m:oMath xmlns:m="http://schemas.openxmlformats.org/officeDocument/2006/math">
                    <m:r>
                      <a:rPr lang="en-GB" sz="2200" b="1" i="1">
                        <a:latin typeface="Cambria Math" panose="02040503050406030204" pitchFamily="18" charset="0"/>
                      </a:rPr>
                      <m:t>𝑬</m:t>
                    </m:r>
                    <m:r>
                      <a:rPr lang="en-GB" sz="2200" b="1" i="1">
                        <a:latin typeface="Cambria Math" panose="02040503050406030204" pitchFamily="18" charset="0"/>
                      </a:rPr>
                      <m:t> ⊆ </m:t>
                    </m:r>
                    <m:r>
                      <a:rPr lang="en-GB" sz="2200" b="1" i="1">
                        <a:latin typeface="Cambria Math" panose="02040503050406030204" pitchFamily="18" charset="0"/>
                      </a:rPr>
                      <m:t>𝑭</m:t>
                    </m:r>
                  </m:oMath>
                </a14:m>
                <a:r>
                  <a:rPr lang="en-GB" sz="2200" b="1" dirty="0"/>
                  <a:t>, then </a:t>
                </a:r>
                <a14:m>
                  <m:oMath xmlns:m="http://schemas.openxmlformats.org/officeDocument/2006/math">
                    <m:r>
                      <a:rPr lang="en-GB" sz="2200" b="1" i="1">
                        <a:latin typeface="Cambria Math" panose="02040503050406030204" pitchFamily="18" charset="0"/>
                      </a:rPr>
                      <m:t>𝑷</m:t>
                    </m:r>
                    <m:r>
                      <a:rPr lang="en-GB" sz="2200" b="1" i="1">
                        <a:latin typeface="Cambria Math" panose="02040503050406030204" pitchFamily="18" charset="0"/>
                      </a:rPr>
                      <m:t> (</m:t>
                    </m:r>
                    <m:r>
                      <a:rPr lang="en-GB" sz="2200" b="1" i="1">
                        <a:latin typeface="Cambria Math" panose="02040503050406030204" pitchFamily="18" charset="0"/>
                      </a:rPr>
                      <m:t>𝑬</m:t>
                    </m:r>
                    <m:r>
                      <a:rPr lang="en-GB" sz="2200" b="1" i="1">
                        <a:latin typeface="Cambria Math" panose="02040503050406030204" pitchFamily="18" charset="0"/>
                      </a:rPr>
                      <m:t>) ≤ </m:t>
                    </m:r>
                    <m:r>
                      <a:rPr lang="en-GB" sz="2200" b="1" i="1">
                        <a:latin typeface="Cambria Math" panose="02040503050406030204" pitchFamily="18" charset="0"/>
                      </a:rPr>
                      <m:t>𝑷</m:t>
                    </m:r>
                    <m:r>
                      <a:rPr lang="en-GB" sz="2200" b="1" i="1">
                        <a:latin typeface="Cambria Math" panose="02040503050406030204" pitchFamily="18" charset="0"/>
                      </a:rPr>
                      <m:t> (</m:t>
                    </m:r>
                    <m:r>
                      <a:rPr lang="en-GB" sz="2200" b="1" i="1">
                        <a:latin typeface="Cambria Math" panose="02040503050406030204" pitchFamily="18" charset="0"/>
                      </a:rPr>
                      <m:t>𝑭</m:t>
                    </m:r>
                    <m:r>
                      <a:rPr lang="en-GB" sz="2200" b="1" i="1">
                        <a:latin typeface="Cambria Math" panose="02040503050406030204" pitchFamily="18" charset="0"/>
                      </a:rPr>
                      <m:t>)</m:t>
                    </m:r>
                  </m:oMath>
                </a14:m>
                <a:r>
                  <a:rPr lang="en-GB" sz="2200" b="1" dirty="0"/>
                  <a:t>. </a:t>
                </a:r>
                <a:endParaRPr lang="en-VN" sz="2200" b="1" dirty="0"/>
              </a:p>
              <a:p>
                <a:pPr marL="0" indent="0" algn="just">
                  <a:lnSpc>
                    <a:spcPct val="150000"/>
                  </a:lnSpc>
                  <a:buNone/>
                </a:pPr>
                <a:r>
                  <a:rPr lang="en-GB" i="1" dirty="0"/>
                  <a:t>Monotonicity</a:t>
                </a:r>
                <a:r>
                  <a:rPr lang="en-GB" dirty="0"/>
                  <a:t> is because if </a:t>
                </a:r>
                <a14:m>
                  <m:oMath xmlns:m="http://schemas.openxmlformats.org/officeDocument/2006/math">
                    <m:r>
                      <a:rPr lang="en-GB" i="1">
                        <a:latin typeface="Cambria Math" panose="02040503050406030204" pitchFamily="18" charset="0"/>
                      </a:rPr>
                      <m:t>𝐸</m:t>
                    </m:r>
                  </m:oMath>
                </a14:m>
                <a:r>
                  <a:rPr lang="en-GB" dirty="0"/>
                  <a:t> is a subset of </a:t>
                </a:r>
                <a14:m>
                  <m:oMath xmlns:m="http://schemas.openxmlformats.org/officeDocument/2006/math">
                    <m:r>
                      <a:rPr lang="en-GB" i="1">
                        <a:latin typeface="Cambria Math" panose="02040503050406030204" pitchFamily="18" charset="0"/>
                      </a:rPr>
                      <m:t>𝐹</m:t>
                    </m:r>
                  </m:oMath>
                </a14:m>
                <a:r>
                  <a:rPr lang="en-GB" dirty="0"/>
                  <a:t>, then all outcomes in the event </a:t>
                </a:r>
                <a14:m>
                  <m:oMath xmlns:m="http://schemas.openxmlformats.org/officeDocument/2006/math">
                    <m:r>
                      <a:rPr lang="en-GB" i="1">
                        <a:latin typeface="Cambria Math" panose="02040503050406030204" pitchFamily="18" charset="0"/>
                      </a:rPr>
                      <m:t>𝐸</m:t>
                    </m:r>
                  </m:oMath>
                </a14:m>
                <a:r>
                  <a:rPr lang="en-GB" dirty="0"/>
                  <a:t> are in the event </a:t>
                </a:r>
                <a14:m>
                  <m:oMath xmlns:m="http://schemas.openxmlformats.org/officeDocument/2006/math">
                    <m:r>
                      <a:rPr lang="en-GB" i="1">
                        <a:latin typeface="Cambria Math" panose="02040503050406030204" pitchFamily="18" charset="0"/>
                      </a:rPr>
                      <m:t>𝐹</m:t>
                    </m:r>
                  </m:oMath>
                </a14:m>
                <a:r>
                  <a:rPr lang="en-GB" dirty="0"/>
                  <a:t>. This means that all the outcomes that contribute to the probability of </a:t>
                </a:r>
                <a14:m>
                  <m:oMath xmlns:m="http://schemas.openxmlformats.org/officeDocument/2006/math">
                    <m:r>
                      <a:rPr lang="en-GB" i="1">
                        <a:latin typeface="Cambria Math" panose="02040503050406030204" pitchFamily="18" charset="0"/>
                      </a:rPr>
                      <m:t>𝐸</m:t>
                    </m:r>
                  </m:oMath>
                </a14:m>
                <a:r>
                  <a:rPr lang="en-GB" dirty="0"/>
                  <a:t> contribute to the probability of </a:t>
                </a:r>
                <a14:m>
                  <m:oMath xmlns:m="http://schemas.openxmlformats.org/officeDocument/2006/math">
                    <m:r>
                      <a:rPr lang="en-GB" i="1">
                        <a:latin typeface="Cambria Math" panose="02040503050406030204" pitchFamily="18" charset="0"/>
                      </a:rPr>
                      <m:t>𝐹</m:t>
                    </m:r>
                  </m:oMath>
                </a14:m>
                <a:r>
                  <a:rPr lang="en-GB" dirty="0"/>
                  <a:t>, so it’s probability is greater than or equal to that of </a:t>
                </a:r>
                <a14:m>
                  <m:oMath xmlns:m="http://schemas.openxmlformats.org/officeDocument/2006/math">
                    <m:r>
                      <a:rPr lang="en-GB" i="1">
                        <a:latin typeface="Cambria Math" panose="02040503050406030204" pitchFamily="18" charset="0"/>
                      </a:rPr>
                      <m:t>𝐸</m:t>
                    </m:r>
                  </m:oMath>
                </a14:m>
                <a:r>
                  <a:rPr lang="en-GB" dirty="0"/>
                  <a:t> (since probabilities are non-negative). </a:t>
                </a:r>
                <a:endParaRPr lang="en-VN" dirty="0"/>
              </a:p>
            </p:txBody>
          </p:sp>
        </mc:Choice>
        <mc:Fallback xmlns="">
          <p:sp>
            <p:nvSpPr>
              <p:cNvPr id="3" name="Content Placeholder 2">
                <a:extLst>
                  <a:ext uri="{FF2B5EF4-FFF2-40B4-BE49-F238E27FC236}">
                    <a16:creationId xmlns:a16="http://schemas.microsoft.com/office/drawing/2014/main" id="{B31569DB-C49B-9940-9721-33FE943841FF}"/>
                  </a:ext>
                </a:extLst>
              </p:cNvPr>
              <p:cNvSpPr>
                <a:spLocks noGrp="1" noRot="1" noChangeAspect="1" noMove="1" noResize="1" noEditPoints="1" noAdjustHandles="1" noChangeArrowheads="1" noChangeShapeType="1" noTextEdit="1"/>
              </p:cNvSpPr>
              <p:nvPr>
                <p:ph idx="1"/>
              </p:nvPr>
            </p:nvSpPr>
            <p:spPr>
              <a:blipFill>
                <a:blip r:embed="rId2"/>
                <a:stretch>
                  <a:fillRect l="-661" r="-661"/>
                </a:stretch>
              </a:blipFill>
            </p:spPr>
            <p:txBody>
              <a:bodyPr/>
              <a:lstStyle/>
              <a:p>
                <a:r>
                  <a:rPr lang="en-VN">
                    <a:noFill/>
                  </a:rPr>
                  <a:t> </a:t>
                </a:r>
              </a:p>
            </p:txBody>
          </p:sp>
        </mc:Fallback>
      </mc:AlternateContent>
    </p:spTree>
    <p:extLst>
      <p:ext uri="{BB962C8B-B14F-4D97-AF65-F5344CB8AC3E}">
        <p14:creationId xmlns:p14="http://schemas.microsoft.com/office/powerpoint/2010/main" val="2432365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95A3D-2699-CC44-9D48-18C744B4F670}"/>
              </a:ext>
            </a:extLst>
          </p:cNvPr>
          <p:cNvSpPr>
            <a:spLocks noGrp="1"/>
          </p:cNvSpPr>
          <p:nvPr>
            <p:ph type="title"/>
          </p:nvPr>
        </p:nvSpPr>
        <p:spPr/>
        <p:txBody>
          <a:bodyPr/>
          <a:lstStyle/>
          <a:p>
            <a:r>
              <a:rPr lang="en-VN" dirty="0"/>
              <a:t>Explanation of </a:t>
            </a:r>
            <a:r>
              <a:rPr lang="en-GB" dirty="0"/>
              <a:t>Corollaries</a:t>
            </a:r>
            <a:endParaRPr lang="en-V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1569DB-C49B-9940-9721-33FE943841FF}"/>
                  </a:ext>
                </a:extLst>
              </p:cNvPr>
              <p:cNvSpPr>
                <a:spLocks noGrp="1"/>
              </p:cNvSpPr>
              <p:nvPr>
                <p:ph idx="1"/>
              </p:nvPr>
            </p:nvSpPr>
            <p:spPr/>
            <p:txBody>
              <a:bodyPr>
                <a:normAutofit/>
              </a:bodyPr>
              <a:lstStyle/>
              <a:p>
                <a:pPr algn="just">
                  <a:lnSpc>
                    <a:spcPct val="150000"/>
                  </a:lnSpc>
                  <a:buFont typeface="Wingdings" pitchFamily="2" charset="2"/>
                  <a:buChar char="q"/>
                </a:pPr>
                <a:r>
                  <a:rPr lang="en-GB" dirty="0"/>
                  <a:t> </a:t>
                </a:r>
                <a:r>
                  <a:rPr lang="en-GB" b="1" dirty="0"/>
                  <a:t>(Inclusion-Exclusion) </a:t>
                </a:r>
                <a14:m>
                  <m:oMath xmlns:m="http://schemas.openxmlformats.org/officeDocument/2006/math">
                    <m:r>
                      <a:rPr lang="en-GB" b="1" i="1">
                        <a:latin typeface="Cambria Math" panose="02040503050406030204" pitchFamily="18" charset="0"/>
                      </a:rPr>
                      <m:t>𝑷</m:t>
                    </m:r>
                    <m:r>
                      <a:rPr lang="en-GB" b="1" i="1">
                        <a:latin typeface="Cambria Math" panose="02040503050406030204" pitchFamily="18" charset="0"/>
                      </a:rPr>
                      <m:t> (</m:t>
                    </m:r>
                    <m:r>
                      <a:rPr lang="en-GB" b="1" i="1">
                        <a:latin typeface="Cambria Math" panose="02040503050406030204" pitchFamily="18" charset="0"/>
                      </a:rPr>
                      <m:t>𝑬</m:t>
                    </m:r>
                    <m:r>
                      <a:rPr lang="en-GB" b="1" i="1">
                        <a:latin typeface="Cambria Math" panose="02040503050406030204" pitchFamily="18" charset="0"/>
                      </a:rPr>
                      <m:t> ∪ </m:t>
                    </m:r>
                    <m:r>
                      <a:rPr lang="en-GB" b="1" i="1">
                        <a:latin typeface="Cambria Math" panose="02040503050406030204" pitchFamily="18" charset="0"/>
                      </a:rPr>
                      <m:t>𝑭</m:t>
                    </m:r>
                    <m:r>
                      <a:rPr lang="en-GB" b="1" i="1">
                        <a:latin typeface="Cambria Math" panose="02040503050406030204" pitchFamily="18" charset="0"/>
                      </a:rPr>
                      <m:t>) = </m:t>
                    </m:r>
                    <m:r>
                      <a:rPr lang="en-GB" b="1" i="1">
                        <a:latin typeface="Cambria Math" panose="02040503050406030204" pitchFamily="18" charset="0"/>
                      </a:rPr>
                      <m:t>𝑷</m:t>
                    </m:r>
                    <m:r>
                      <a:rPr lang="en-GB" b="1" i="1">
                        <a:latin typeface="Cambria Math" panose="02040503050406030204" pitchFamily="18" charset="0"/>
                      </a:rPr>
                      <m:t> (</m:t>
                    </m:r>
                    <m:r>
                      <a:rPr lang="en-GB" b="1" i="1">
                        <a:latin typeface="Cambria Math" panose="02040503050406030204" pitchFamily="18" charset="0"/>
                      </a:rPr>
                      <m:t>𝑬</m:t>
                    </m:r>
                    <m:r>
                      <a:rPr lang="en-GB" b="1" i="1">
                        <a:latin typeface="Cambria Math" panose="02040503050406030204" pitchFamily="18" charset="0"/>
                      </a:rPr>
                      <m:t>) + </m:t>
                    </m:r>
                    <m:r>
                      <a:rPr lang="en-GB" b="1" i="1">
                        <a:latin typeface="Cambria Math" panose="02040503050406030204" pitchFamily="18" charset="0"/>
                      </a:rPr>
                      <m:t>𝑷</m:t>
                    </m:r>
                    <m:r>
                      <a:rPr lang="en-GB" b="1" i="1">
                        <a:latin typeface="Cambria Math" panose="02040503050406030204" pitchFamily="18" charset="0"/>
                      </a:rPr>
                      <m:t> (</m:t>
                    </m:r>
                    <m:r>
                      <a:rPr lang="en-GB" b="1" i="1">
                        <a:latin typeface="Cambria Math" panose="02040503050406030204" pitchFamily="18" charset="0"/>
                      </a:rPr>
                      <m:t>𝑭</m:t>
                    </m:r>
                    <m:r>
                      <a:rPr lang="en-GB" b="1" i="1">
                        <a:latin typeface="Cambria Math" panose="02040503050406030204" pitchFamily="18" charset="0"/>
                      </a:rPr>
                      <m:t>) − </m:t>
                    </m:r>
                    <m:r>
                      <a:rPr lang="en-GB" b="1" i="1">
                        <a:latin typeface="Cambria Math" panose="02040503050406030204" pitchFamily="18" charset="0"/>
                      </a:rPr>
                      <m:t>𝑷</m:t>
                    </m:r>
                    <m:r>
                      <a:rPr lang="en-GB" b="1" i="1">
                        <a:latin typeface="Cambria Math" panose="02040503050406030204" pitchFamily="18" charset="0"/>
                      </a:rPr>
                      <m:t> (</m:t>
                    </m:r>
                    <m:r>
                      <a:rPr lang="en-GB" b="1" i="1">
                        <a:latin typeface="Cambria Math" panose="02040503050406030204" pitchFamily="18" charset="0"/>
                      </a:rPr>
                      <m:t>𝑬</m:t>
                    </m:r>
                    <m:r>
                      <a:rPr lang="en-GB" b="1" i="1">
                        <a:latin typeface="Cambria Math" panose="02040503050406030204" pitchFamily="18" charset="0"/>
                      </a:rPr>
                      <m:t> ∩ </m:t>
                    </m:r>
                    <m:r>
                      <a:rPr lang="en-GB" b="1" i="1">
                        <a:latin typeface="Cambria Math" panose="02040503050406030204" pitchFamily="18" charset="0"/>
                      </a:rPr>
                      <m:t>𝑭</m:t>
                    </m:r>
                    <m:r>
                      <a:rPr lang="en-GB" b="1" i="1">
                        <a:latin typeface="Cambria Math" panose="02040503050406030204" pitchFamily="18" charset="0"/>
                      </a:rPr>
                      <m:t>)</m:t>
                    </m:r>
                  </m:oMath>
                </a14:m>
                <a:r>
                  <a:rPr lang="en-GB" b="1" dirty="0"/>
                  <a:t>.</a:t>
                </a:r>
                <a:endParaRPr lang="en-GB" b="1" i="1" dirty="0"/>
              </a:p>
              <a:p>
                <a:pPr marL="0" indent="0" algn="just">
                  <a:lnSpc>
                    <a:spcPct val="150000"/>
                  </a:lnSpc>
                  <a:buNone/>
                </a:pPr>
                <a:r>
                  <a:rPr lang="en-GB" i="1" dirty="0"/>
                  <a:t>Inclusion-Exclusion</a:t>
                </a:r>
                <a:r>
                  <a:rPr lang="en-GB" dirty="0"/>
                  <a:t> follows because if </a:t>
                </a:r>
                <a14:m>
                  <m:oMath xmlns:m="http://schemas.openxmlformats.org/officeDocument/2006/math">
                    <m:r>
                      <a:rPr lang="en-GB" i="1">
                        <a:latin typeface="Cambria Math" panose="02040503050406030204" pitchFamily="18" charset="0"/>
                      </a:rPr>
                      <m:t>𝐸</m:t>
                    </m:r>
                  </m:oMath>
                </a14:m>
                <a:r>
                  <a:rPr lang="en-GB" dirty="0"/>
                  <a:t> and </a:t>
                </a:r>
                <a14:m>
                  <m:oMath xmlns:m="http://schemas.openxmlformats.org/officeDocument/2006/math">
                    <m:r>
                      <a:rPr lang="en-GB" i="1">
                        <a:latin typeface="Cambria Math" panose="02040503050406030204" pitchFamily="18" charset="0"/>
                      </a:rPr>
                      <m:t>𝐹</m:t>
                    </m:r>
                  </m:oMath>
                </a14:m>
                <a:r>
                  <a:rPr lang="en-GB" dirty="0"/>
                  <a:t> have some intersection, this would be counted twice by adding their probabilities, so we have to subtract it once to only count it once and not overcount.</a:t>
                </a:r>
                <a:endParaRPr lang="en-VN" dirty="0"/>
              </a:p>
              <a:p>
                <a:endParaRPr lang="en-VN" dirty="0"/>
              </a:p>
            </p:txBody>
          </p:sp>
        </mc:Choice>
        <mc:Fallback xmlns="">
          <p:sp>
            <p:nvSpPr>
              <p:cNvPr id="3" name="Content Placeholder 2">
                <a:extLst>
                  <a:ext uri="{FF2B5EF4-FFF2-40B4-BE49-F238E27FC236}">
                    <a16:creationId xmlns:a16="http://schemas.microsoft.com/office/drawing/2014/main" id="{B31569DB-C49B-9940-9721-33FE943841FF}"/>
                  </a:ext>
                </a:extLst>
              </p:cNvPr>
              <p:cNvSpPr>
                <a:spLocks noGrp="1" noRot="1" noChangeAspect="1" noMove="1" noResize="1" noEditPoints="1" noAdjustHandles="1" noChangeArrowheads="1" noChangeShapeType="1" noTextEdit="1"/>
              </p:cNvSpPr>
              <p:nvPr>
                <p:ph idx="1"/>
              </p:nvPr>
            </p:nvSpPr>
            <p:spPr>
              <a:blipFill>
                <a:blip r:embed="rId2"/>
                <a:stretch>
                  <a:fillRect l="-661" r="-661"/>
                </a:stretch>
              </a:blipFill>
            </p:spPr>
            <p:txBody>
              <a:bodyPr/>
              <a:lstStyle/>
              <a:p>
                <a:r>
                  <a:rPr lang="en-VN">
                    <a:noFill/>
                  </a:rPr>
                  <a:t> </a:t>
                </a:r>
              </a:p>
            </p:txBody>
          </p:sp>
        </mc:Fallback>
      </mc:AlternateContent>
    </p:spTree>
    <p:extLst>
      <p:ext uri="{BB962C8B-B14F-4D97-AF65-F5344CB8AC3E}">
        <p14:creationId xmlns:p14="http://schemas.microsoft.com/office/powerpoint/2010/main" val="3100347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C955-1CA2-094F-8269-9AE50DF87032}"/>
              </a:ext>
            </a:extLst>
          </p:cNvPr>
          <p:cNvSpPr>
            <a:spLocks noGrp="1"/>
          </p:cNvSpPr>
          <p:nvPr>
            <p:ph type="title"/>
          </p:nvPr>
        </p:nvSpPr>
        <p:spPr/>
        <p:txBody>
          <a:bodyPr>
            <a:normAutofit fontScale="90000"/>
          </a:bodyPr>
          <a:lstStyle/>
          <a:p>
            <a:r>
              <a:rPr lang="en-VN" dirty="0"/>
              <a:t>SAMPLE SPACEs HAVING EQUALLY LIKELY OUTCOMES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5D2D34CB-DD0F-B64D-A58E-88D13FE0CB57}"/>
                  </a:ext>
                </a:extLst>
              </p:cNvPr>
              <p:cNvSpPr/>
              <p:nvPr/>
            </p:nvSpPr>
            <p:spPr>
              <a:xfrm>
                <a:off x="1451579" y="2029523"/>
                <a:ext cx="9603274" cy="1550019"/>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000" dirty="0">
                    <a:solidFill>
                      <a:schemeClr val="tx1"/>
                    </a:solidFill>
                  </a:rPr>
                  <a:t>If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is a sample space such that each of the unique outcome elements in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are equally likely, then for any event </a:t>
                </a:r>
                <a14:m>
                  <m:oMath xmlns:m="http://schemas.openxmlformats.org/officeDocument/2006/math">
                    <m:r>
                      <a:rPr lang="en-GB" sz="2000" i="1">
                        <a:solidFill>
                          <a:schemeClr val="tx1"/>
                        </a:solidFill>
                        <a:latin typeface="Cambria Math" panose="02040503050406030204" pitchFamily="18" charset="0"/>
                      </a:rPr>
                      <m:t>𝐸</m:t>
                    </m:r>
                    <m:r>
                      <a:rPr lang="en-GB" sz="2000" i="1">
                        <a:solidFill>
                          <a:schemeClr val="tx1"/>
                        </a:solidFill>
                        <a:latin typeface="Cambria Math" panose="02040503050406030204" pitchFamily="18" charset="0"/>
                      </a:rPr>
                      <m:t> ⊆ Ω: </m:t>
                    </m:r>
                  </m:oMath>
                </a14:m>
                <a:endParaRPr lang="en-VN" sz="2000" dirty="0">
                  <a:solidFill>
                    <a:schemeClr val="tx1"/>
                  </a:solidFill>
                </a:endParaRPr>
              </a:p>
              <a:p>
                <a:pPr/>
                <a14:m>
                  <m:oMathPara xmlns:m="http://schemas.openxmlformats.org/officeDocument/2006/math">
                    <m:oMathParaPr>
                      <m:jc m:val="centerGroup"/>
                    </m:oMathParaPr>
                    <m:oMath xmlns:m="http://schemas.openxmlformats.org/officeDocument/2006/math">
                      <m:r>
                        <a:rPr lang="en-GB" sz="2000" i="1">
                          <a:solidFill>
                            <a:schemeClr val="tx1"/>
                          </a:solidFill>
                          <a:latin typeface="Cambria Math" panose="02040503050406030204" pitchFamily="18" charset="0"/>
                        </a:rPr>
                        <m:t>𝑃</m:t>
                      </m:r>
                      <m:d>
                        <m:dPr>
                          <m:ctrlPr>
                            <a:rPr lang="en-VN"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𝐸</m:t>
                          </m:r>
                        </m:e>
                      </m:d>
                      <m:r>
                        <a:rPr lang="en-GB" sz="2000" i="1">
                          <a:solidFill>
                            <a:schemeClr val="tx1"/>
                          </a:solidFill>
                          <a:latin typeface="Cambria Math" panose="02040503050406030204" pitchFamily="18" charset="0"/>
                        </a:rPr>
                        <m:t>=</m:t>
                      </m:r>
                      <m:f>
                        <m:fPr>
                          <m:ctrlPr>
                            <a:rPr lang="en-VN" sz="2000" i="1">
                              <a:solidFill>
                                <a:schemeClr val="tx1"/>
                              </a:solidFill>
                              <a:latin typeface="Cambria Math" panose="02040503050406030204" pitchFamily="18" charset="0"/>
                            </a:rPr>
                          </m:ctrlPr>
                        </m:fPr>
                        <m:num>
                          <m:d>
                            <m:dPr>
                              <m:begChr m:val="|"/>
                              <m:endChr m:val="|"/>
                              <m:ctrlPr>
                                <a:rPr lang="en-VN"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𝐸</m:t>
                              </m:r>
                            </m:e>
                          </m:d>
                        </m:num>
                        <m:den>
                          <m:d>
                            <m:dPr>
                              <m:begChr m:val="|"/>
                              <m:endChr m:val="|"/>
                              <m:ctrlPr>
                                <a:rPr lang="en-VN" sz="2000" i="1">
                                  <a:solidFill>
                                    <a:schemeClr val="tx1"/>
                                  </a:solidFill>
                                  <a:latin typeface="Cambria Math" panose="02040503050406030204" pitchFamily="18" charset="0"/>
                                </a:rPr>
                              </m:ctrlPr>
                            </m:dPr>
                            <m:e>
                              <m:r>
                                <a:rPr lang="en-GB" sz="2000" i="1">
                                  <a:solidFill>
                                    <a:schemeClr val="tx1"/>
                                  </a:solidFill>
                                  <a:latin typeface="Cambria Math" panose="02040503050406030204" pitchFamily="18" charset="0"/>
                                </a:rPr>
                                <m:t>Ω</m:t>
                              </m:r>
                            </m:e>
                          </m:d>
                        </m:den>
                      </m:f>
                    </m:oMath>
                  </m:oMathPara>
                </a14:m>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5D2D34CB-DD0F-B64D-A58E-88D13FE0CB57}"/>
                  </a:ext>
                </a:extLst>
              </p:cNvPr>
              <p:cNvSpPr>
                <a:spLocks noRot="1" noChangeAspect="1" noMove="1" noResize="1" noEditPoints="1" noAdjustHandles="1" noChangeArrowheads="1" noChangeShapeType="1" noTextEdit="1"/>
              </p:cNvSpPr>
              <p:nvPr/>
            </p:nvSpPr>
            <p:spPr>
              <a:xfrm>
                <a:off x="1451579" y="2029523"/>
                <a:ext cx="9603274" cy="1550019"/>
              </a:xfrm>
              <a:prstGeom prst="roundRect">
                <a:avLst/>
              </a:prstGeom>
              <a:blipFill>
                <a:blip r:embed="rId2"/>
                <a:stretch>
                  <a:fillRect/>
                </a:stretch>
              </a:blipFill>
            </p:spPr>
            <p:txBody>
              <a:bodyPr/>
              <a:lstStyle/>
              <a:p>
                <a:r>
                  <a:rPr lang="en-VN">
                    <a:noFill/>
                  </a:rPr>
                  <a:t> </a:t>
                </a:r>
              </a:p>
            </p:txBody>
          </p:sp>
        </mc:Fallback>
      </mc:AlternateContent>
    </p:spTree>
    <p:extLst>
      <p:ext uri="{BB962C8B-B14F-4D97-AF65-F5344CB8AC3E}">
        <p14:creationId xmlns:p14="http://schemas.microsoft.com/office/powerpoint/2010/main" val="2669504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1B066-6644-A847-8C42-11CD36EFB7A6}"/>
              </a:ext>
            </a:extLst>
          </p:cNvPr>
          <p:cNvSpPr>
            <a:spLocks noGrp="1"/>
          </p:cNvSpPr>
          <p:nvPr>
            <p:ph idx="1"/>
          </p:nvPr>
        </p:nvSpPr>
        <p:spPr>
          <a:xfrm>
            <a:off x="1451579" y="1115126"/>
            <a:ext cx="9603275" cy="4571996"/>
          </a:xfrm>
        </p:spPr>
        <p:txBody>
          <a:bodyPr>
            <a:normAutofit/>
          </a:bodyPr>
          <a:lstStyle/>
          <a:p>
            <a:pPr algn="just"/>
            <a:r>
              <a:rPr lang="en-GB" b="1" i="1" dirty="0"/>
              <a:t>Question 1</a:t>
            </a:r>
            <a:r>
              <a:rPr lang="en-GB" i="1" dirty="0"/>
              <a:t>: </a:t>
            </a:r>
            <a:r>
              <a:rPr lang="en-GB" dirty="0"/>
              <a:t>If there are 5 people named A, B, C, D, and E, and they are randomly arranged in a row (with each ordering equally likely), what is the probability that A and B are placed next to each other?</a:t>
            </a:r>
            <a:endParaRPr lang="en-VN" dirty="0"/>
          </a:p>
          <a:p>
            <a:endParaRPr lang="en-VN" dirty="0"/>
          </a:p>
        </p:txBody>
      </p:sp>
      <p:sp>
        <p:nvSpPr>
          <p:cNvPr id="5" name="Title 1">
            <a:extLst>
              <a:ext uri="{FF2B5EF4-FFF2-40B4-BE49-F238E27FC236}">
                <a16:creationId xmlns:a16="http://schemas.microsoft.com/office/drawing/2014/main" id="{8B68D1C2-415A-C449-8FD4-F254FE02B6A0}"/>
              </a:ext>
            </a:extLst>
          </p:cNvPr>
          <p:cNvSpPr txBox="1">
            <a:spLocks noGrp="1"/>
          </p:cNvSpPr>
          <p:nvPr>
            <p:ph type="title"/>
          </p:nvPr>
        </p:nvSpPr>
        <p:spPr>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VN" dirty="0"/>
              <a:t>SAMPLE SPACEs HAVING EQUALLY LIKELY OUTCOMES</a:t>
            </a:r>
          </a:p>
        </p:txBody>
      </p:sp>
    </p:spTree>
    <p:extLst>
      <p:ext uri="{BB962C8B-B14F-4D97-AF65-F5344CB8AC3E}">
        <p14:creationId xmlns:p14="http://schemas.microsoft.com/office/powerpoint/2010/main" val="2211188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F1B066-6644-A847-8C42-11CD36EFB7A6}"/>
              </a:ext>
            </a:extLst>
          </p:cNvPr>
          <p:cNvSpPr>
            <a:spLocks noGrp="1"/>
          </p:cNvSpPr>
          <p:nvPr>
            <p:ph idx="1"/>
          </p:nvPr>
        </p:nvSpPr>
        <p:spPr>
          <a:xfrm>
            <a:off x="1451579" y="1115126"/>
            <a:ext cx="9603275" cy="4571996"/>
          </a:xfrm>
        </p:spPr>
        <p:txBody>
          <a:bodyPr>
            <a:normAutofit/>
          </a:bodyPr>
          <a:lstStyle/>
          <a:p>
            <a:pPr algn="just"/>
            <a:r>
              <a:rPr lang="en-GB" b="1" i="1" dirty="0"/>
              <a:t>Question 2</a:t>
            </a:r>
            <a:r>
              <a:rPr lang="en-GB" dirty="0"/>
              <a:t>: Suppose I draw 4 cards from a standard 52-card deck. What is the probability they are all aces (there are exactly 4 aces in a deck)?</a:t>
            </a:r>
            <a:endParaRPr lang="en-VN" dirty="0"/>
          </a:p>
          <a:p>
            <a:endParaRPr lang="en-VN" dirty="0"/>
          </a:p>
        </p:txBody>
      </p:sp>
      <p:sp>
        <p:nvSpPr>
          <p:cNvPr id="5" name="Title 1">
            <a:extLst>
              <a:ext uri="{FF2B5EF4-FFF2-40B4-BE49-F238E27FC236}">
                <a16:creationId xmlns:a16="http://schemas.microsoft.com/office/drawing/2014/main" id="{8B68D1C2-415A-C449-8FD4-F254FE02B6A0}"/>
              </a:ext>
            </a:extLst>
          </p:cNvPr>
          <p:cNvSpPr txBox="1">
            <a:spLocks noGrp="1"/>
          </p:cNvSpPr>
          <p:nvPr>
            <p:ph type="title"/>
          </p:nvPr>
        </p:nvSpPr>
        <p:spPr>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VN" dirty="0"/>
              <a:t>SAMPLE SPACEs HAVING EQUALLY LIKELY OUTCOMES</a:t>
            </a:r>
          </a:p>
        </p:txBody>
      </p:sp>
    </p:spTree>
    <p:extLst>
      <p:ext uri="{BB962C8B-B14F-4D97-AF65-F5344CB8AC3E}">
        <p14:creationId xmlns:p14="http://schemas.microsoft.com/office/powerpoint/2010/main" val="981503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F1B066-6644-A847-8C42-11CD36EFB7A6}"/>
                  </a:ext>
                </a:extLst>
              </p:cNvPr>
              <p:cNvSpPr>
                <a:spLocks noGrp="1"/>
              </p:cNvSpPr>
              <p:nvPr>
                <p:ph idx="1"/>
              </p:nvPr>
            </p:nvSpPr>
            <p:spPr>
              <a:xfrm>
                <a:off x="1451579" y="1115126"/>
                <a:ext cx="9603275" cy="4571996"/>
              </a:xfrm>
            </p:spPr>
            <p:txBody>
              <a:bodyPr>
                <a:normAutofit/>
              </a:bodyPr>
              <a:lstStyle/>
              <a:p>
                <a:pPr algn="just"/>
                <a:r>
                  <a:rPr lang="en-GB" sz="2200" b="1" i="1" dirty="0"/>
                  <a:t>Question 3</a:t>
                </a:r>
                <a:r>
                  <a:rPr lang="en-GB" sz="2200" dirty="0"/>
                  <a:t>: Suppose we flip a fair coin twice. What is the probability we get at least one head? </a:t>
                </a:r>
                <a:endParaRPr lang="en-VN" sz="2200" dirty="0"/>
              </a:p>
              <a:p>
                <a:pPr marL="457200" lvl="1" indent="0" algn="just">
                  <a:buNone/>
                </a:pPr>
                <a:r>
                  <a:rPr lang="en-GB" sz="2200" u="sng" dirty="0"/>
                  <a:t>Proposed Answer</a:t>
                </a:r>
                <a:r>
                  <a:rPr lang="en-GB" sz="2200" dirty="0"/>
                  <a:t>: Since we could either get 0, 1, or 2 heads, we can define our sample space to be </a:t>
                </a:r>
                <a14:m>
                  <m:oMath xmlns:m="http://schemas.openxmlformats.org/officeDocument/2006/math">
                    <m:r>
                      <a:rPr lang="en-GB" sz="2200" i="1">
                        <a:latin typeface="Cambria Math" panose="02040503050406030204" pitchFamily="18" charset="0"/>
                      </a:rPr>
                      <m:t>Ω = {0, 1, 2}.</m:t>
                    </m:r>
                  </m:oMath>
                </a14:m>
                <a:r>
                  <a:rPr lang="en-GB" sz="2200" dirty="0"/>
                  <a:t> Then, our event space is </a:t>
                </a:r>
                <a14:m>
                  <m:oMath xmlns:m="http://schemas.openxmlformats.org/officeDocument/2006/math">
                    <m:r>
                      <a:rPr lang="en-GB" sz="2200" i="1">
                        <a:latin typeface="Cambria Math" panose="02040503050406030204" pitchFamily="18" charset="0"/>
                      </a:rPr>
                      <m:t>𝐸</m:t>
                    </m:r>
                    <m:r>
                      <a:rPr lang="en-GB" sz="2200" i="1">
                        <a:latin typeface="Cambria Math" panose="02040503050406030204" pitchFamily="18" charset="0"/>
                      </a:rPr>
                      <m:t> = {1, 2}.</m:t>
                    </m:r>
                  </m:oMath>
                </a14:m>
                <a:r>
                  <a:rPr lang="en-GB" sz="2200" dirty="0"/>
                  <a:t> So our probability is </a:t>
                </a:r>
                <a:endParaRPr lang="en-VN" sz="2200" dirty="0"/>
              </a:p>
              <a:p>
                <a:pPr marL="457200" lvl="1" indent="0" algn="ctr">
                  <a:buNone/>
                </a:pPr>
                <a14:m>
                  <m:oMath xmlns:m="http://schemas.openxmlformats.org/officeDocument/2006/math">
                    <m:r>
                      <a:rPr lang="en-GB" sz="2200" i="1">
                        <a:latin typeface="Cambria Math" panose="02040503050406030204" pitchFamily="18" charset="0"/>
                      </a:rPr>
                      <m:t>𝑃</m:t>
                    </m:r>
                    <m:r>
                      <a:rPr lang="en-GB" sz="2200" i="1">
                        <a:latin typeface="Cambria Math" panose="02040503050406030204" pitchFamily="18" charset="0"/>
                      </a:rPr>
                      <m:t> </m:t>
                    </m:r>
                    <m:d>
                      <m:dPr>
                        <m:ctrlPr>
                          <a:rPr lang="en-VN" sz="2200" i="1">
                            <a:latin typeface="Cambria Math" panose="02040503050406030204" pitchFamily="18" charset="0"/>
                          </a:rPr>
                        </m:ctrlPr>
                      </m:dPr>
                      <m:e>
                        <m:r>
                          <a:rPr lang="en-GB" sz="2200" i="1">
                            <a:latin typeface="Cambria Math" panose="02040503050406030204" pitchFamily="18" charset="0"/>
                          </a:rPr>
                          <m:t>𝐸</m:t>
                        </m:r>
                      </m:e>
                    </m:d>
                    <m:r>
                      <a:rPr lang="en-GB" sz="2200" i="1">
                        <a:latin typeface="Cambria Math" panose="02040503050406030204" pitchFamily="18" charset="0"/>
                      </a:rPr>
                      <m:t>=</m:t>
                    </m:r>
                    <m:f>
                      <m:fPr>
                        <m:ctrlPr>
                          <a:rPr lang="en-VN" sz="2200" i="1">
                            <a:latin typeface="Cambria Math" panose="02040503050406030204" pitchFamily="18" charset="0"/>
                          </a:rPr>
                        </m:ctrlPr>
                      </m:fPr>
                      <m:num>
                        <m:d>
                          <m:dPr>
                            <m:begChr m:val="|"/>
                            <m:endChr m:val="|"/>
                            <m:ctrlPr>
                              <a:rPr lang="en-VN" sz="2200" i="1">
                                <a:latin typeface="Cambria Math" panose="02040503050406030204" pitchFamily="18" charset="0"/>
                              </a:rPr>
                            </m:ctrlPr>
                          </m:dPr>
                          <m:e>
                            <m:r>
                              <a:rPr lang="en-GB" sz="2200" i="1">
                                <a:latin typeface="Cambria Math" panose="02040503050406030204" pitchFamily="18" charset="0"/>
                              </a:rPr>
                              <m:t>𝐸</m:t>
                            </m:r>
                          </m:e>
                        </m:d>
                      </m:num>
                      <m:den>
                        <m:d>
                          <m:dPr>
                            <m:begChr m:val="|"/>
                            <m:endChr m:val="|"/>
                            <m:ctrlPr>
                              <a:rPr lang="en-VN" sz="2200" i="1">
                                <a:latin typeface="Cambria Math" panose="02040503050406030204" pitchFamily="18" charset="0"/>
                              </a:rPr>
                            </m:ctrlPr>
                          </m:dPr>
                          <m:e>
                            <m:r>
                              <a:rPr lang="en-GB" sz="2200" i="1">
                                <a:latin typeface="Cambria Math" panose="02040503050406030204" pitchFamily="18" charset="0"/>
                              </a:rPr>
                              <m:t>Ω</m:t>
                            </m:r>
                          </m:e>
                        </m:d>
                      </m:den>
                    </m:f>
                    <m:r>
                      <a:rPr lang="en-GB" sz="2200" i="1">
                        <a:latin typeface="Cambria Math" panose="02040503050406030204" pitchFamily="18" charset="0"/>
                      </a:rPr>
                      <m:t> =</m:t>
                    </m:r>
                    <m:f>
                      <m:fPr>
                        <m:ctrlPr>
                          <a:rPr lang="en-VN" sz="2200" i="1">
                            <a:latin typeface="Cambria Math" panose="02040503050406030204" pitchFamily="18" charset="0"/>
                          </a:rPr>
                        </m:ctrlPr>
                      </m:fPr>
                      <m:num>
                        <m:r>
                          <a:rPr lang="en-GB" sz="2200" i="1">
                            <a:latin typeface="Cambria Math" panose="02040503050406030204" pitchFamily="18" charset="0"/>
                          </a:rPr>
                          <m:t>2</m:t>
                        </m:r>
                      </m:num>
                      <m:den>
                        <m:r>
                          <a:rPr lang="en-GB" sz="2200" i="1">
                            <a:latin typeface="Cambria Math" panose="02040503050406030204" pitchFamily="18" charset="0"/>
                          </a:rPr>
                          <m:t>3</m:t>
                        </m:r>
                      </m:den>
                    </m:f>
                  </m:oMath>
                </a14:m>
                <a:r>
                  <a:rPr lang="en-GB" sz="2200" dirty="0"/>
                  <a:t> .</a:t>
                </a:r>
                <a:endParaRPr lang="en-VN" sz="2200" dirty="0"/>
              </a:p>
              <a:p>
                <a:pPr marL="457200" lvl="1" indent="0" algn="just">
                  <a:buNone/>
                </a:pPr>
                <a:endParaRPr lang="en-VN" sz="2200" dirty="0"/>
              </a:p>
              <a:p>
                <a:pPr marL="457200" lvl="1" indent="0" algn="just">
                  <a:buNone/>
                </a:pPr>
                <a:r>
                  <a:rPr lang="en-GB" sz="2200" dirty="0"/>
                  <a:t>Explain the flaw in the above reasoning.</a:t>
                </a:r>
                <a:endParaRPr lang="en-VN" sz="2200" dirty="0"/>
              </a:p>
              <a:p>
                <a:endParaRPr lang="en-VN" dirty="0"/>
              </a:p>
            </p:txBody>
          </p:sp>
        </mc:Choice>
        <mc:Fallback xmlns="">
          <p:sp>
            <p:nvSpPr>
              <p:cNvPr id="3" name="Content Placeholder 2">
                <a:extLst>
                  <a:ext uri="{FF2B5EF4-FFF2-40B4-BE49-F238E27FC236}">
                    <a16:creationId xmlns:a16="http://schemas.microsoft.com/office/drawing/2014/main" id="{CDF1B066-6644-A847-8C42-11CD36EFB7A6}"/>
                  </a:ext>
                </a:extLst>
              </p:cNvPr>
              <p:cNvSpPr>
                <a:spLocks noGrp="1" noRot="1" noChangeAspect="1" noMove="1" noResize="1" noEditPoints="1" noAdjustHandles="1" noChangeArrowheads="1" noChangeShapeType="1" noTextEdit="1"/>
              </p:cNvSpPr>
              <p:nvPr>
                <p:ph idx="1"/>
              </p:nvPr>
            </p:nvSpPr>
            <p:spPr>
              <a:xfrm>
                <a:off x="1451579" y="1115126"/>
                <a:ext cx="9603275" cy="4571996"/>
              </a:xfrm>
              <a:blipFill>
                <a:blip r:embed="rId2"/>
                <a:stretch>
                  <a:fillRect l="-793" r="-793"/>
                </a:stretch>
              </a:blipFill>
            </p:spPr>
            <p:txBody>
              <a:bodyPr/>
              <a:lstStyle/>
              <a:p>
                <a:r>
                  <a:rPr lang="en-VN">
                    <a:noFill/>
                  </a:rPr>
                  <a:t> </a:t>
                </a:r>
              </a:p>
            </p:txBody>
          </p:sp>
        </mc:Fallback>
      </mc:AlternateContent>
      <p:sp>
        <p:nvSpPr>
          <p:cNvPr id="5" name="Title 1">
            <a:extLst>
              <a:ext uri="{FF2B5EF4-FFF2-40B4-BE49-F238E27FC236}">
                <a16:creationId xmlns:a16="http://schemas.microsoft.com/office/drawing/2014/main" id="{8B68D1C2-415A-C449-8FD4-F254FE02B6A0}"/>
              </a:ext>
            </a:extLst>
          </p:cNvPr>
          <p:cNvSpPr txBox="1">
            <a:spLocks noGrp="1"/>
          </p:cNvSpPr>
          <p:nvPr>
            <p:ph type="title"/>
          </p:nvPr>
        </p:nvSpPr>
        <p:spPr>
          <a:prstGeom prst="rect">
            <a:avLst/>
          </a:prstGeom>
        </p:spPr>
        <p:txBody>
          <a:bodyPr vert="horz" lIns="91440" tIns="45720" rIns="91440" bIns="45720" rtlCol="0" anchor="t">
            <a:normAutofit fontScale="900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n-VN" dirty="0"/>
              <a:t>SAMPLE SPACEs HAVING EQUALLY LIKELY OUTCOMES</a:t>
            </a:r>
          </a:p>
        </p:txBody>
      </p:sp>
    </p:spTree>
    <p:extLst>
      <p:ext uri="{BB962C8B-B14F-4D97-AF65-F5344CB8AC3E}">
        <p14:creationId xmlns:p14="http://schemas.microsoft.com/office/powerpoint/2010/main" val="12511532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1C53A-39B7-1044-9B51-E5BCDC7FCD55}"/>
              </a:ext>
            </a:extLst>
          </p:cNvPr>
          <p:cNvSpPr>
            <a:spLocks noGrp="1"/>
          </p:cNvSpPr>
          <p:nvPr>
            <p:ph type="title"/>
          </p:nvPr>
        </p:nvSpPr>
        <p:spPr/>
        <p:txBody>
          <a:bodyPr/>
          <a:lstStyle/>
          <a:p>
            <a:endParaRPr lang="en-VN"/>
          </a:p>
        </p:txBody>
      </p:sp>
      <p:sp>
        <p:nvSpPr>
          <p:cNvPr id="3" name="Content Placeholder 2">
            <a:extLst>
              <a:ext uri="{FF2B5EF4-FFF2-40B4-BE49-F238E27FC236}">
                <a16:creationId xmlns:a16="http://schemas.microsoft.com/office/drawing/2014/main" id="{FFA70375-BAA3-234B-B270-E7D5DB46D22E}"/>
              </a:ext>
            </a:extLst>
          </p:cNvPr>
          <p:cNvSpPr>
            <a:spLocks noGrp="1"/>
          </p:cNvSpPr>
          <p:nvPr>
            <p:ph idx="1"/>
          </p:nvPr>
        </p:nvSpPr>
        <p:spPr>
          <a:xfrm>
            <a:off x="1451579" y="2118735"/>
            <a:ext cx="9603275" cy="4351220"/>
          </a:xfrm>
        </p:spPr>
        <p:txBody>
          <a:bodyPr>
            <a:normAutofit/>
          </a:bodyPr>
          <a:lstStyle/>
          <a:p>
            <a:pPr marL="0" indent="0" algn="ctr">
              <a:buNone/>
            </a:pPr>
            <a:r>
              <a:rPr lang="en-VN" sz="4800" b="1" dirty="0"/>
              <a:t>One more thing …</a:t>
            </a:r>
          </a:p>
        </p:txBody>
      </p:sp>
    </p:spTree>
    <p:extLst>
      <p:ext uri="{BB962C8B-B14F-4D97-AF65-F5344CB8AC3E}">
        <p14:creationId xmlns:p14="http://schemas.microsoft.com/office/powerpoint/2010/main" val="4064249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315A1D-C3A6-744C-A218-939AB46D55BB}"/>
              </a:ext>
            </a:extLst>
          </p:cNvPr>
          <p:cNvSpPr/>
          <p:nvPr/>
        </p:nvSpPr>
        <p:spPr>
          <a:xfrm>
            <a:off x="0" y="0"/>
            <a:ext cx="12192000" cy="6133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Title 1">
            <a:extLst>
              <a:ext uri="{FF2B5EF4-FFF2-40B4-BE49-F238E27FC236}">
                <a16:creationId xmlns:a16="http://schemas.microsoft.com/office/drawing/2014/main" id="{FC87BD29-6A39-4D41-8ABA-D4BAE3D4F0BB}"/>
              </a:ext>
            </a:extLst>
          </p:cNvPr>
          <p:cNvSpPr>
            <a:spLocks noGrp="1"/>
          </p:cNvSpPr>
          <p:nvPr>
            <p:ph type="title"/>
          </p:nvPr>
        </p:nvSpPr>
        <p:spPr/>
        <p:txBody>
          <a:bodyPr/>
          <a:lstStyle/>
          <a:p>
            <a:endParaRPr lang="en-VN"/>
          </a:p>
        </p:txBody>
      </p:sp>
      <p:pic>
        <p:nvPicPr>
          <p:cNvPr id="6" name="Content Placeholder 5">
            <a:extLst>
              <a:ext uri="{FF2B5EF4-FFF2-40B4-BE49-F238E27FC236}">
                <a16:creationId xmlns:a16="http://schemas.microsoft.com/office/drawing/2014/main" id="{30EBF20C-BAA4-B54B-8B88-E2643618D20B}"/>
              </a:ext>
            </a:extLst>
          </p:cNvPr>
          <p:cNvPicPr>
            <a:picLocks noGrp="1" noChangeAspect="1"/>
          </p:cNvPicPr>
          <p:nvPr>
            <p:ph idx="1"/>
          </p:nvPr>
        </p:nvPicPr>
        <p:blipFill>
          <a:blip r:embed="rId2"/>
          <a:stretch>
            <a:fillRect/>
          </a:stretch>
        </p:blipFill>
        <p:spPr>
          <a:xfrm>
            <a:off x="3782356" y="831383"/>
            <a:ext cx="4835934" cy="4911495"/>
          </a:xfrm>
        </p:spPr>
      </p:pic>
    </p:spTree>
    <p:extLst>
      <p:ext uri="{BB962C8B-B14F-4D97-AF65-F5344CB8AC3E}">
        <p14:creationId xmlns:p14="http://schemas.microsoft.com/office/powerpoint/2010/main" val="2786145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A69CC-1EE7-1243-94AD-C2448B3EFBF3}"/>
              </a:ext>
            </a:extLst>
          </p:cNvPr>
          <p:cNvSpPr>
            <a:spLocks noGrp="1"/>
          </p:cNvSpPr>
          <p:nvPr>
            <p:ph type="title"/>
          </p:nvPr>
        </p:nvSpPr>
        <p:spPr/>
        <p:txBody>
          <a:bodyPr/>
          <a:lstStyle/>
          <a:p>
            <a:r>
              <a:rPr lang="en-VN" dirty="0"/>
              <a:t>From LECTURE 1</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349E6E4-AD7A-B045-BD77-E3E27478143A}"/>
                  </a:ext>
                </a:extLst>
              </p:cNvPr>
              <p:cNvSpPr>
                <a:spLocks noGrp="1"/>
              </p:cNvSpPr>
              <p:nvPr>
                <p:ph idx="1"/>
              </p:nvPr>
            </p:nvSpPr>
            <p:spPr/>
            <p:txBody>
              <a:bodyPr>
                <a:normAutofit/>
              </a:bodyPr>
              <a:lstStyle/>
              <a:p>
                <a:pPr>
                  <a:buFont typeface="Wingdings" pitchFamily="2" charset="2"/>
                  <a:buChar char="q"/>
                </a:pPr>
                <a:r>
                  <a:rPr lang="en-VN" sz="2800" dirty="0"/>
                  <a:t>Counting:</a:t>
                </a:r>
              </a:p>
              <a:p>
                <a:pPr lvl="1">
                  <a:lnSpc>
                    <a:spcPct val="150000"/>
                  </a:lnSpc>
                </a:pPr>
                <a:r>
                  <a:rPr lang="en-VN" sz="2400" dirty="0"/>
                  <a:t>Rule of Sum</a:t>
                </a:r>
              </a:p>
              <a:p>
                <a:pPr lvl="1">
                  <a:lnSpc>
                    <a:spcPct val="150000"/>
                  </a:lnSpc>
                </a:pPr>
                <a:r>
                  <a:rPr lang="en-VN" sz="2400" dirty="0"/>
                  <a:t>Rule of Product </a:t>
                </a:r>
              </a:p>
              <a:p>
                <a:pPr lvl="1">
                  <a:lnSpc>
                    <a:spcPct val="150000"/>
                  </a:lnSpc>
                </a:pPr>
                <a:r>
                  <a:rPr lang="en-VN" sz="2400" dirty="0"/>
                  <a:t>Permutations and </a:t>
                </a:r>
                <a14:m>
                  <m:oMath xmlns:m="http://schemas.openxmlformats.org/officeDocument/2006/math">
                    <m:r>
                      <a:rPr lang="vi-VN" sz="2400" b="0" i="1" smtClean="0">
                        <a:latin typeface="Cambria Math" panose="02040503050406030204" pitchFamily="18" charset="0"/>
                      </a:rPr>
                      <m:t>𝐾</m:t>
                    </m:r>
                  </m:oMath>
                </a14:m>
                <a:r>
                  <a:rPr lang="en-VN" sz="2400" dirty="0"/>
                  <a:t>-Permutations  </a:t>
                </a:r>
              </a:p>
              <a:p>
                <a:pPr lvl="1">
                  <a:lnSpc>
                    <a:spcPct val="150000"/>
                  </a:lnSpc>
                </a:pPr>
                <a:r>
                  <a:rPr lang="en-VN" sz="2400" dirty="0"/>
                  <a:t>Combinations and </a:t>
                </a:r>
                <a14:m>
                  <m:oMath xmlns:m="http://schemas.openxmlformats.org/officeDocument/2006/math">
                    <m:r>
                      <a:rPr lang="en-VN" sz="2400" i="1" dirty="0">
                        <a:latin typeface="Cambria Math" panose="02040503050406030204" pitchFamily="18" charset="0"/>
                      </a:rPr>
                      <m:t>𝐾</m:t>
                    </m:r>
                  </m:oMath>
                </a14:m>
                <a:r>
                  <a:rPr lang="en-VN" sz="2400" i="1" dirty="0"/>
                  <a:t>- </a:t>
                </a:r>
                <a:r>
                  <a:rPr lang="en-VN" sz="2400" dirty="0"/>
                  <a:t>Combintations</a:t>
                </a:r>
                <a:endParaRPr lang="en-VN" sz="2400" i="1" dirty="0"/>
              </a:p>
              <a:p>
                <a:pPr lvl="1">
                  <a:lnSpc>
                    <a:spcPct val="150000"/>
                  </a:lnSpc>
                </a:pPr>
                <a:r>
                  <a:rPr lang="en-VN" sz="2400" dirty="0"/>
                  <a:t>Complementary Counting</a:t>
                </a:r>
              </a:p>
            </p:txBody>
          </p:sp>
        </mc:Choice>
        <mc:Fallback xmlns="">
          <p:sp>
            <p:nvSpPr>
              <p:cNvPr id="4" name="Content Placeholder 3">
                <a:extLst>
                  <a:ext uri="{FF2B5EF4-FFF2-40B4-BE49-F238E27FC236}">
                    <a16:creationId xmlns:a16="http://schemas.microsoft.com/office/drawing/2014/main" id="{D349E6E4-AD7A-B045-BD77-E3E27478143A}"/>
                  </a:ext>
                </a:extLst>
              </p:cNvPr>
              <p:cNvSpPr>
                <a:spLocks noGrp="1" noRot="1" noChangeAspect="1" noMove="1" noResize="1" noEditPoints="1" noAdjustHandles="1" noChangeArrowheads="1" noChangeShapeType="1" noTextEdit="1"/>
              </p:cNvSpPr>
              <p:nvPr>
                <p:ph idx="1"/>
              </p:nvPr>
            </p:nvSpPr>
            <p:spPr>
              <a:blipFill>
                <a:blip r:embed="rId2"/>
                <a:stretch>
                  <a:fillRect l="-1189" t="-581"/>
                </a:stretch>
              </a:blipFill>
            </p:spPr>
            <p:txBody>
              <a:bodyPr/>
              <a:lstStyle/>
              <a:p>
                <a:r>
                  <a:rPr lang="en-VN">
                    <a:noFill/>
                  </a:rPr>
                  <a:t> </a:t>
                </a:r>
              </a:p>
            </p:txBody>
          </p:sp>
        </mc:Fallback>
      </mc:AlternateContent>
    </p:spTree>
    <p:extLst>
      <p:ext uri="{BB962C8B-B14F-4D97-AF65-F5344CB8AC3E}">
        <p14:creationId xmlns:p14="http://schemas.microsoft.com/office/powerpoint/2010/main" val="16383035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FD32A-DAB7-264B-9D52-42848EDBC195}"/>
              </a:ext>
            </a:extLst>
          </p:cNvPr>
          <p:cNvSpPr>
            <a:spLocks noGrp="1"/>
          </p:cNvSpPr>
          <p:nvPr>
            <p:ph type="title"/>
          </p:nvPr>
        </p:nvSpPr>
        <p:spPr/>
        <p:txBody>
          <a:bodyPr/>
          <a:lstStyle/>
          <a:p>
            <a:r>
              <a:rPr lang="en-VN" dirty="0"/>
              <a:t>Probability</a:t>
            </a:r>
          </a:p>
        </p:txBody>
      </p:sp>
      <p:pic>
        <p:nvPicPr>
          <p:cNvPr id="5" name="Content Placeholder 4">
            <a:extLst>
              <a:ext uri="{FF2B5EF4-FFF2-40B4-BE49-F238E27FC236}">
                <a16:creationId xmlns:a16="http://schemas.microsoft.com/office/drawing/2014/main" id="{B63EB2F3-A799-2549-BE18-E29CF8D273DA}"/>
              </a:ext>
            </a:extLst>
          </p:cNvPr>
          <p:cNvPicPr>
            <a:picLocks noGrp="1" noChangeAspect="1"/>
          </p:cNvPicPr>
          <p:nvPr>
            <p:ph idx="1"/>
          </p:nvPr>
        </p:nvPicPr>
        <p:blipFill>
          <a:blip r:embed="rId2"/>
          <a:stretch>
            <a:fillRect/>
          </a:stretch>
        </p:blipFill>
        <p:spPr>
          <a:xfrm>
            <a:off x="1784195" y="972526"/>
            <a:ext cx="8697951" cy="4626850"/>
          </a:xfrm>
        </p:spPr>
      </p:pic>
      <p:sp>
        <p:nvSpPr>
          <p:cNvPr id="6" name="TextBox 5">
            <a:extLst>
              <a:ext uri="{FF2B5EF4-FFF2-40B4-BE49-F238E27FC236}">
                <a16:creationId xmlns:a16="http://schemas.microsoft.com/office/drawing/2014/main" id="{A43EAF31-898A-C345-BE20-EA1AC7002181}"/>
              </a:ext>
            </a:extLst>
          </p:cNvPr>
          <p:cNvSpPr txBox="1"/>
          <p:nvPr/>
        </p:nvSpPr>
        <p:spPr>
          <a:xfrm>
            <a:off x="4693757" y="5599375"/>
            <a:ext cx="2804486" cy="338554"/>
          </a:xfrm>
          <a:prstGeom prst="rect">
            <a:avLst/>
          </a:prstGeom>
          <a:noFill/>
        </p:spPr>
        <p:txBody>
          <a:bodyPr wrap="none" rtlCol="0">
            <a:spAutoFit/>
          </a:bodyPr>
          <a:lstStyle/>
          <a:p>
            <a:r>
              <a:rPr lang="en-VN" sz="1600" dirty="0"/>
              <a:t>Source: </a:t>
            </a:r>
            <a:r>
              <a:rPr lang="en-US" sz="1600" dirty="0">
                <a:hlinkClick r:id="rId3"/>
              </a:rPr>
              <a:t>https://www.123rf.com/</a:t>
            </a:r>
            <a:endParaRPr lang="en-VN" sz="1600" dirty="0"/>
          </a:p>
        </p:txBody>
      </p:sp>
    </p:spTree>
    <p:extLst>
      <p:ext uri="{BB962C8B-B14F-4D97-AF65-F5344CB8AC3E}">
        <p14:creationId xmlns:p14="http://schemas.microsoft.com/office/powerpoint/2010/main" val="27949901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0D443-1022-9D49-A755-BAF9E92D2218}"/>
              </a:ext>
            </a:extLst>
          </p:cNvPr>
          <p:cNvSpPr>
            <a:spLocks noGrp="1"/>
          </p:cNvSpPr>
          <p:nvPr>
            <p:ph type="title"/>
          </p:nvPr>
        </p:nvSpPr>
        <p:spPr/>
        <p:txBody>
          <a:bodyPr/>
          <a:lstStyle/>
          <a:p>
            <a:r>
              <a:rPr lang="en-VN" dirty="0"/>
              <a:t>LEARNING GOALS</a:t>
            </a:r>
          </a:p>
        </p:txBody>
      </p:sp>
      <p:sp>
        <p:nvSpPr>
          <p:cNvPr id="3" name="Content Placeholder 2">
            <a:extLst>
              <a:ext uri="{FF2B5EF4-FFF2-40B4-BE49-F238E27FC236}">
                <a16:creationId xmlns:a16="http://schemas.microsoft.com/office/drawing/2014/main" id="{C791C4B3-4157-E247-945D-DFC95C6D742D}"/>
              </a:ext>
            </a:extLst>
          </p:cNvPr>
          <p:cNvSpPr>
            <a:spLocks noGrp="1"/>
          </p:cNvSpPr>
          <p:nvPr>
            <p:ph idx="1"/>
          </p:nvPr>
        </p:nvSpPr>
        <p:spPr/>
        <p:txBody>
          <a:bodyPr>
            <a:normAutofit/>
          </a:bodyPr>
          <a:lstStyle/>
          <a:p>
            <a:pPr algn="just">
              <a:lnSpc>
                <a:spcPct val="150000"/>
              </a:lnSpc>
              <a:buFont typeface="Wingdings" pitchFamily="2" charset="2"/>
              <a:buChar char="q"/>
            </a:pPr>
            <a:r>
              <a:rPr lang="en-US" sz="2400" dirty="0"/>
              <a:t> </a:t>
            </a:r>
            <a:r>
              <a:rPr lang="en-US" sz="2800" dirty="0"/>
              <a:t>Know  the  definitions  of  sample  space,  event  and  probability   function. </a:t>
            </a:r>
          </a:p>
          <a:p>
            <a:pPr algn="just">
              <a:lnSpc>
                <a:spcPct val="150000"/>
              </a:lnSpc>
              <a:buFont typeface="Wingdings" pitchFamily="2" charset="2"/>
              <a:buChar char="q"/>
            </a:pPr>
            <a:r>
              <a:rPr lang="en-US" sz="2800" dirty="0"/>
              <a:t> Be  able  to  organize  a  scenario  with  randomness  into  an  experiment  and  sample  space. </a:t>
            </a:r>
          </a:p>
          <a:p>
            <a:pPr algn="just">
              <a:lnSpc>
                <a:spcPct val="150000"/>
              </a:lnSpc>
              <a:buFont typeface="Wingdings" pitchFamily="2" charset="2"/>
              <a:buChar char="q"/>
            </a:pPr>
            <a:r>
              <a:rPr lang="en-US" sz="2800" dirty="0"/>
              <a:t> Be  able  to  make  basic  computations  using  a  probability  function.</a:t>
            </a:r>
            <a:r>
              <a:rPr lang="en-US" sz="2400" dirty="0"/>
              <a:t> </a:t>
            </a:r>
            <a:endParaRPr lang="en-VN" sz="2400" dirty="0"/>
          </a:p>
        </p:txBody>
      </p:sp>
    </p:spTree>
    <p:extLst>
      <p:ext uri="{BB962C8B-B14F-4D97-AF65-F5344CB8AC3E}">
        <p14:creationId xmlns:p14="http://schemas.microsoft.com/office/powerpoint/2010/main" val="1361271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Sample SPACE</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46F1999E-773C-9D49-A488-540BA8AB4D44}"/>
                  </a:ext>
                </a:extLst>
              </p:cNvPr>
              <p:cNvSpPr/>
              <p:nvPr/>
            </p:nvSpPr>
            <p:spPr>
              <a:xfrm>
                <a:off x="1451578" y="1193179"/>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b="1" dirty="0">
                    <a:solidFill>
                      <a:schemeClr val="tx1"/>
                    </a:solidFill>
                  </a:rPr>
                  <a:t>Definition</a:t>
                </a:r>
                <a:r>
                  <a:rPr lang="en-GB" sz="2000" dirty="0">
                    <a:solidFill>
                      <a:schemeClr val="tx1"/>
                    </a:solidFill>
                  </a:rPr>
                  <a:t>: The sample space is the set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of all possible outcomes of an experiment. </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46F1999E-773C-9D49-A488-540BA8AB4D44}"/>
                  </a:ext>
                </a:extLst>
              </p:cNvPr>
              <p:cNvSpPr>
                <a:spLocks noRot="1" noChangeAspect="1" noMove="1" noResize="1" noEditPoints="1" noAdjustHandles="1" noChangeArrowheads="1" noChangeShapeType="1" noTextEdit="1"/>
              </p:cNvSpPr>
              <p:nvPr/>
            </p:nvSpPr>
            <p:spPr>
              <a:xfrm>
                <a:off x="1451578" y="1193179"/>
                <a:ext cx="9603274" cy="724831"/>
              </a:xfrm>
              <a:prstGeom prst="roundRect">
                <a:avLst/>
              </a:prstGeom>
              <a:blipFill>
                <a:blip r:embed="rId2"/>
                <a:stretch>
                  <a:fillRect l="-264"/>
                </a:stretch>
              </a:blipFill>
            </p:spPr>
            <p:txBody>
              <a:bodyPr/>
              <a:lstStyle/>
              <a:p>
                <a:r>
                  <a:rPr lang="en-VN">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0BC0AA8-E51C-B648-937F-B226F586386B}"/>
                  </a:ext>
                </a:extLst>
              </p:cNvPr>
              <p:cNvSpPr/>
              <p:nvPr/>
            </p:nvSpPr>
            <p:spPr>
              <a:xfrm>
                <a:off x="1451578" y="2089324"/>
                <a:ext cx="9603274" cy="1884683"/>
              </a:xfrm>
              <a:prstGeom prst="rect">
                <a:avLst/>
              </a:prstGeom>
            </p:spPr>
            <p:txBody>
              <a:bodyPr wrap="square">
                <a:spAutoFit/>
              </a:bodyPr>
              <a:lstStyle/>
              <a:p>
                <a:pPr>
                  <a:lnSpc>
                    <a:spcPct val="150000"/>
                  </a:lnSpc>
                </a:pPr>
                <a:r>
                  <a:rPr lang="en-VN" sz="2000" dirty="0">
                    <a:solidFill>
                      <a:srgbClr val="000000"/>
                    </a:solidFill>
                    <a:ea typeface="Calibri" panose="020F0502020204030204" pitchFamily="34" charset="0"/>
                  </a:rPr>
                  <a:t>List of all possible outcomes </a:t>
                </a:r>
                <a14:m>
                  <m:oMath xmlns:m="http://schemas.openxmlformats.org/officeDocument/2006/math">
                    <m:r>
                      <m:rPr>
                        <m:sty m:val="p"/>
                      </m:rPr>
                      <a:rPr lang="vi-VN" sz="2000" b="0" i="0" smtClean="0">
                        <a:solidFill>
                          <a:srgbClr val="000000"/>
                        </a:solidFill>
                        <a:latin typeface="Cambria Math" panose="02040503050406030204" pitchFamily="18" charset="0"/>
                        <a:ea typeface="Calibri" panose="020F0502020204030204" pitchFamily="34" charset="0"/>
                      </a:rPr>
                      <m:t>Ω</m:t>
                    </m:r>
                    <m:r>
                      <a:rPr lang="en-US" sz="2000" b="1" i="1" smtClean="0">
                        <a:solidFill>
                          <a:srgbClr val="000000"/>
                        </a:solidFill>
                        <a:latin typeface="Cambria Math" panose="02040503050406030204" pitchFamily="18" charset="0"/>
                        <a:ea typeface="Calibri" panose="020F0502020204030204" pitchFamily="34" charset="0"/>
                      </a:rPr>
                      <m:t> </m:t>
                    </m:r>
                  </m:oMath>
                </a14:m>
                <a:r>
                  <a:rPr lang="en-VN" sz="2000" dirty="0">
                    <a:ea typeface="Calibri" panose="020F0502020204030204" pitchFamily="34" charset="0"/>
                  </a:rPr>
                  <a:t>:</a:t>
                </a:r>
              </a:p>
              <a:p>
                <a:pPr marL="800100" lvl="1" indent="-342900">
                  <a:lnSpc>
                    <a:spcPct val="150000"/>
                  </a:lnSpc>
                  <a:buFont typeface="Arial" panose="020B0604020202020204" pitchFamily="34" charset="0"/>
                  <a:buChar char="•"/>
                </a:pPr>
                <a:r>
                  <a:rPr lang="en-VN" sz="2000" dirty="0">
                    <a:ea typeface="Calibri" panose="020F0502020204030204" pitchFamily="34" charset="0"/>
                  </a:rPr>
                  <a:t>Mutually exclusive</a:t>
                </a:r>
              </a:p>
              <a:p>
                <a:pPr marL="800100" lvl="1" indent="-342900">
                  <a:lnSpc>
                    <a:spcPct val="150000"/>
                  </a:lnSpc>
                  <a:buFont typeface="Arial" panose="020B0604020202020204" pitchFamily="34" charset="0"/>
                  <a:buChar char="•"/>
                </a:pPr>
                <a:r>
                  <a:rPr lang="en-VN" sz="2000" dirty="0">
                    <a:ea typeface="Calibri" panose="020F0502020204030204" pitchFamily="34" charset="0"/>
                  </a:rPr>
                  <a:t>Collectively exhaustive</a:t>
                </a:r>
              </a:p>
              <a:p>
                <a:pPr marL="800100" lvl="1" indent="-342900">
                  <a:lnSpc>
                    <a:spcPct val="150000"/>
                  </a:lnSpc>
                  <a:buFont typeface="Arial" panose="020B0604020202020204" pitchFamily="34" charset="0"/>
                  <a:buChar char="•"/>
                </a:pPr>
                <a:r>
                  <a:rPr lang="en-VN" sz="2000" dirty="0">
                    <a:ea typeface="Calibri" panose="020F0502020204030204" pitchFamily="34" charset="0"/>
                  </a:rPr>
                  <a:t>At the “right” granularity   </a:t>
                </a:r>
              </a:p>
            </p:txBody>
          </p:sp>
        </mc:Choice>
        <mc:Fallback xmlns="">
          <p:sp>
            <p:nvSpPr>
              <p:cNvPr id="5" name="Rectangle 4">
                <a:extLst>
                  <a:ext uri="{FF2B5EF4-FFF2-40B4-BE49-F238E27FC236}">
                    <a16:creationId xmlns:a16="http://schemas.microsoft.com/office/drawing/2014/main" id="{A0BC0AA8-E51C-B648-937F-B226F586386B}"/>
                  </a:ext>
                </a:extLst>
              </p:cNvPr>
              <p:cNvSpPr>
                <a:spLocks noRot="1" noChangeAspect="1" noMove="1" noResize="1" noEditPoints="1" noAdjustHandles="1" noChangeArrowheads="1" noChangeShapeType="1" noTextEdit="1"/>
              </p:cNvSpPr>
              <p:nvPr/>
            </p:nvSpPr>
            <p:spPr>
              <a:xfrm>
                <a:off x="1451578" y="2089324"/>
                <a:ext cx="9603274" cy="1884683"/>
              </a:xfrm>
              <a:prstGeom prst="rect">
                <a:avLst/>
              </a:prstGeom>
              <a:blipFill>
                <a:blip r:embed="rId3"/>
                <a:stretch>
                  <a:fillRect l="-661" b="-5369"/>
                </a:stretch>
              </a:blipFill>
            </p:spPr>
            <p:txBody>
              <a:bodyPr/>
              <a:lstStyle/>
              <a:p>
                <a:r>
                  <a:rPr lang="en-VN">
                    <a:noFill/>
                  </a:rPr>
                  <a:t> </a:t>
                </a:r>
              </a:p>
            </p:txBody>
          </p:sp>
        </mc:Fallback>
      </mc:AlternateContent>
    </p:spTree>
    <p:extLst>
      <p:ext uri="{BB962C8B-B14F-4D97-AF65-F5344CB8AC3E}">
        <p14:creationId xmlns:p14="http://schemas.microsoft.com/office/powerpoint/2010/main" val="315142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Sample SPACE EXAMPLES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46F1999E-773C-9D49-A488-540BA8AB4D44}"/>
                  </a:ext>
                </a:extLst>
              </p:cNvPr>
              <p:cNvSpPr/>
              <p:nvPr/>
            </p:nvSpPr>
            <p:spPr>
              <a:xfrm>
                <a:off x="1451578" y="991916"/>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b="1" dirty="0">
                    <a:solidFill>
                      <a:schemeClr val="tx1"/>
                    </a:solidFill>
                  </a:rPr>
                  <a:t>Definition</a:t>
                </a:r>
                <a:r>
                  <a:rPr lang="en-GB" sz="2000" dirty="0">
                    <a:solidFill>
                      <a:schemeClr val="tx1"/>
                    </a:solidFill>
                  </a:rPr>
                  <a:t>: The sample space is the set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of all possible outcomes of an experiment. </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46F1999E-773C-9D49-A488-540BA8AB4D44}"/>
                  </a:ext>
                </a:extLst>
              </p:cNvPr>
              <p:cNvSpPr>
                <a:spLocks noRot="1" noChangeAspect="1" noMove="1" noResize="1" noEditPoints="1" noAdjustHandles="1" noChangeArrowheads="1" noChangeShapeType="1" noTextEdit="1"/>
              </p:cNvSpPr>
              <p:nvPr/>
            </p:nvSpPr>
            <p:spPr>
              <a:xfrm>
                <a:off x="1451578" y="991916"/>
                <a:ext cx="9603274" cy="724831"/>
              </a:xfrm>
              <a:prstGeom prst="roundRect">
                <a:avLst/>
              </a:prstGeom>
              <a:blipFill>
                <a:blip r:embed="rId3"/>
                <a:stretch>
                  <a:fillRect l="-264"/>
                </a:stretch>
              </a:blipFill>
            </p:spPr>
            <p:txBody>
              <a:bodyPr/>
              <a:lstStyle/>
              <a:p>
                <a:r>
                  <a:rPr lang="en-VN">
                    <a:noFill/>
                  </a:rPr>
                  <a:t> </a:t>
                </a:r>
              </a:p>
            </p:txBody>
          </p:sp>
        </mc:Fallback>
      </mc:AlternateContent>
      <p:sp>
        <p:nvSpPr>
          <p:cNvPr id="5" name="Rectangle 4">
            <a:extLst>
              <a:ext uri="{FF2B5EF4-FFF2-40B4-BE49-F238E27FC236}">
                <a16:creationId xmlns:a16="http://schemas.microsoft.com/office/drawing/2014/main" id="{A0BC0AA8-E51C-B648-937F-B226F586386B}"/>
              </a:ext>
            </a:extLst>
          </p:cNvPr>
          <p:cNvSpPr/>
          <p:nvPr/>
        </p:nvSpPr>
        <p:spPr>
          <a:xfrm>
            <a:off x="1451578" y="1877280"/>
            <a:ext cx="9603274" cy="2862643"/>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endParaRPr lang="en-VN" sz="2000" dirty="0">
              <a:ea typeface="Calibri" panose="020F0502020204030204" pitchFamily="34" charset="0"/>
            </a:endParaRPr>
          </a:p>
          <a:p>
            <a:r>
              <a:rPr lang="en-GB" sz="2000" dirty="0">
                <a:ea typeface="Times New Roman" panose="02020603050405020304" pitchFamily="18" charset="0"/>
              </a:rPr>
              <a:t>Find the sample space of...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1. a single coin flip.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2. two coin flips.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3. the roll of a fair 6-sided die</a:t>
            </a:r>
            <a:endParaRPr lang="en-VN" sz="2000" dirty="0">
              <a:ea typeface="Calibri" panose="020F0502020204030204" pitchFamily="34" charset="0"/>
            </a:endParaRPr>
          </a:p>
          <a:p>
            <a:pPr marL="274320" indent="-274320">
              <a:lnSpc>
                <a:spcPct val="107000"/>
              </a:lnSpc>
              <a:spcAft>
                <a:spcPts val="600"/>
              </a:spcAft>
              <a:tabLst>
                <a:tab pos="274320" algn="l"/>
                <a:tab pos="457200" algn="l"/>
              </a:tabLst>
            </a:pPr>
            <a:r>
              <a:rPr lang="en-GB" sz="2000" dirty="0">
                <a:solidFill>
                  <a:srgbClr val="000000"/>
                </a:solidFill>
                <a:ea typeface="Calibri" panose="020F0502020204030204" pitchFamily="34" charset="0"/>
                <a:cs typeface="Cordia New" panose="020B0304020202020204" pitchFamily="34" charset="-34"/>
              </a:rPr>
              <a:t> </a:t>
            </a:r>
            <a:endParaRPr lang="en-VN" sz="2000" dirty="0">
              <a:solidFill>
                <a:srgbClr val="595959"/>
              </a:solidFill>
              <a:effectLst/>
              <a:ea typeface="Calibri" panose="020F0502020204030204" pitchFamily="34" charset="0"/>
              <a:cs typeface="Cordia New" panose="020B0304020202020204" pitchFamily="34" charset="-34"/>
            </a:endParaRPr>
          </a:p>
        </p:txBody>
      </p:sp>
      <p:pic>
        <p:nvPicPr>
          <p:cNvPr id="6" name="Picture 5">
            <a:extLst>
              <a:ext uri="{FF2B5EF4-FFF2-40B4-BE49-F238E27FC236}">
                <a16:creationId xmlns:a16="http://schemas.microsoft.com/office/drawing/2014/main" id="{2AD6CFAC-F764-384E-B894-77590F8A148D}"/>
              </a:ext>
            </a:extLst>
          </p:cNvPr>
          <p:cNvPicPr>
            <a:picLocks noChangeAspect="1"/>
          </p:cNvPicPr>
          <p:nvPr/>
        </p:nvPicPr>
        <p:blipFill>
          <a:blip r:embed="rId4"/>
          <a:stretch>
            <a:fillRect/>
          </a:stretch>
        </p:blipFill>
        <p:spPr>
          <a:xfrm>
            <a:off x="5531234" y="3740978"/>
            <a:ext cx="502035" cy="499005"/>
          </a:xfrm>
          <a:prstGeom prst="rect">
            <a:avLst/>
          </a:prstGeom>
        </p:spPr>
      </p:pic>
      <p:pic>
        <p:nvPicPr>
          <p:cNvPr id="8" name="Picture 7">
            <a:extLst>
              <a:ext uri="{FF2B5EF4-FFF2-40B4-BE49-F238E27FC236}">
                <a16:creationId xmlns:a16="http://schemas.microsoft.com/office/drawing/2014/main" id="{BC0DA22C-D200-E447-9859-0FF9E3D34C0F}"/>
              </a:ext>
            </a:extLst>
          </p:cNvPr>
          <p:cNvPicPr>
            <a:picLocks noChangeAspect="1"/>
          </p:cNvPicPr>
          <p:nvPr/>
        </p:nvPicPr>
        <p:blipFill>
          <a:blip r:embed="rId5"/>
          <a:stretch>
            <a:fillRect/>
          </a:stretch>
        </p:blipFill>
        <p:spPr>
          <a:xfrm>
            <a:off x="5561715" y="2496108"/>
            <a:ext cx="502035" cy="502035"/>
          </a:xfrm>
          <a:prstGeom prst="rect">
            <a:avLst/>
          </a:prstGeom>
        </p:spPr>
      </p:pic>
      <p:pic>
        <p:nvPicPr>
          <p:cNvPr id="9" name="Picture 8">
            <a:extLst>
              <a:ext uri="{FF2B5EF4-FFF2-40B4-BE49-F238E27FC236}">
                <a16:creationId xmlns:a16="http://schemas.microsoft.com/office/drawing/2014/main" id="{90F3B592-136C-E04C-962E-F40BF32356D3}"/>
              </a:ext>
            </a:extLst>
          </p:cNvPr>
          <p:cNvPicPr>
            <a:picLocks noChangeAspect="1"/>
          </p:cNvPicPr>
          <p:nvPr/>
        </p:nvPicPr>
        <p:blipFill>
          <a:blip r:embed="rId5"/>
          <a:stretch>
            <a:fillRect/>
          </a:stretch>
        </p:blipFill>
        <p:spPr>
          <a:xfrm>
            <a:off x="5212079" y="3199907"/>
            <a:ext cx="502035" cy="502035"/>
          </a:xfrm>
          <a:prstGeom prst="rect">
            <a:avLst/>
          </a:prstGeom>
        </p:spPr>
      </p:pic>
      <p:pic>
        <p:nvPicPr>
          <p:cNvPr id="11" name="Picture 10">
            <a:extLst>
              <a:ext uri="{FF2B5EF4-FFF2-40B4-BE49-F238E27FC236}">
                <a16:creationId xmlns:a16="http://schemas.microsoft.com/office/drawing/2014/main" id="{E94C3513-7782-364C-B10F-E894B5F3659D}"/>
              </a:ext>
            </a:extLst>
          </p:cNvPr>
          <p:cNvPicPr>
            <a:picLocks noChangeAspect="1"/>
          </p:cNvPicPr>
          <p:nvPr/>
        </p:nvPicPr>
        <p:blipFill>
          <a:blip r:embed="rId5"/>
          <a:stretch>
            <a:fillRect/>
          </a:stretch>
        </p:blipFill>
        <p:spPr>
          <a:xfrm>
            <a:off x="5971717" y="3177982"/>
            <a:ext cx="502035" cy="502035"/>
          </a:xfrm>
          <a:prstGeom prst="rect">
            <a:avLst/>
          </a:prstGeom>
        </p:spPr>
      </p:pic>
    </p:spTree>
    <p:extLst>
      <p:ext uri="{BB962C8B-B14F-4D97-AF65-F5344CB8AC3E}">
        <p14:creationId xmlns:p14="http://schemas.microsoft.com/office/powerpoint/2010/main" val="318597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Sample SPACE EXAMPLES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46F1999E-773C-9D49-A488-540BA8AB4D44}"/>
                  </a:ext>
                </a:extLst>
              </p:cNvPr>
              <p:cNvSpPr/>
              <p:nvPr/>
            </p:nvSpPr>
            <p:spPr>
              <a:xfrm>
                <a:off x="1451578" y="991916"/>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b="1" dirty="0">
                    <a:solidFill>
                      <a:schemeClr val="tx1"/>
                    </a:solidFill>
                  </a:rPr>
                  <a:t>Definition</a:t>
                </a:r>
                <a:r>
                  <a:rPr lang="en-GB" sz="2000" dirty="0">
                    <a:solidFill>
                      <a:schemeClr val="tx1"/>
                    </a:solidFill>
                  </a:rPr>
                  <a:t>: The sample space is the set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of all possible outcomes of an experiment. </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46F1999E-773C-9D49-A488-540BA8AB4D44}"/>
                  </a:ext>
                </a:extLst>
              </p:cNvPr>
              <p:cNvSpPr>
                <a:spLocks noRot="1" noChangeAspect="1" noMove="1" noResize="1" noEditPoints="1" noAdjustHandles="1" noChangeArrowheads="1" noChangeShapeType="1" noTextEdit="1"/>
              </p:cNvSpPr>
              <p:nvPr/>
            </p:nvSpPr>
            <p:spPr>
              <a:xfrm>
                <a:off x="1451578" y="991916"/>
                <a:ext cx="9603274" cy="724831"/>
              </a:xfrm>
              <a:prstGeom prst="roundRect">
                <a:avLst/>
              </a:prstGeom>
              <a:blipFill>
                <a:blip r:embed="rId3"/>
                <a:stretch>
                  <a:fillRect l="-264"/>
                </a:stretch>
              </a:blipFill>
            </p:spPr>
            <p:txBody>
              <a:bodyPr/>
              <a:lstStyle/>
              <a:p>
                <a:r>
                  <a:rPr lang="en-VN">
                    <a:noFill/>
                  </a:rPr>
                  <a:t> </a:t>
                </a:r>
              </a:p>
            </p:txBody>
          </p:sp>
        </mc:Fallback>
      </mc:AlternateContent>
      <p:sp>
        <p:nvSpPr>
          <p:cNvPr id="5" name="Rectangle 4">
            <a:extLst>
              <a:ext uri="{FF2B5EF4-FFF2-40B4-BE49-F238E27FC236}">
                <a16:creationId xmlns:a16="http://schemas.microsoft.com/office/drawing/2014/main" id="{A0BC0AA8-E51C-B648-937F-B226F586386B}"/>
              </a:ext>
            </a:extLst>
          </p:cNvPr>
          <p:cNvSpPr/>
          <p:nvPr/>
        </p:nvSpPr>
        <p:spPr>
          <a:xfrm>
            <a:off x="1451578" y="1877280"/>
            <a:ext cx="9603274" cy="2862643"/>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endParaRPr lang="en-VN" sz="2000" dirty="0">
              <a:ea typeface="Calibri" panose="020F0502020204030204" pitchFamily="34" charset="0"/>
            </a:endParaRPr>
          </a:p>
          <a:p>
            <a:r>
              <a:rPr lang="en-GB" sz="2000" dirty="0">
                <a:ea typeface="Times New Roman" panose="02020603050405020304" pitchFamily="18" charset="0"/>
              </a:rPr>
              <a:t>Find the sample space of...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1. a single coin flip.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2. two coin flips. </a:t>
            </a:r>
            <a:endParaRPr lang="en-VN" sz="2000" dirty="0">
              <a:ea typeface="Calibri" panose="020F0502020204030204" pitchFamily="34" charset="0"/>
            </a:endParaRPr>
          </a:p>
          <a:p>
            <a:pPr indent="457200">
              <a:lnSpc>
                <a:spcPct val="200000"/>
              </a:lnSpc>
            </a:pPr>
            <a:r>
              <a:rPr lang="en-GB" sz="2000" dirty="0">
                <a:ea typeface="Times New Roman" panose="02020603050405020304" pitchFamily="18" charset="0"/>
              </a:rPr>
              <a:t>3. the roll of a fair 6-sided die</a:t>
            </a:r>
            <a:endParaRPr lang="en-VN" sz="2000" dirty="0">
              <a:ea typeface="Calibri" panose="020F0502020204030204" pitchFamily="34" charset="0"/>
            </a:endParaRPr>
          </a:p>
          <a:p>
            <a:pPr marL="274320" indent="-274320">
              <a:lnSpc>
                <a:spcPct val="107000"/>
              </a:lnSpc>
              <a:spcAft>
                <a:spcPts val="600"/>
              </a:spcAft>
              <a:tabLst>
                <a:tab pos="274320" algn="l"/>
                <a:tab pos="457200" algn="l"/>
              </a:tabLst>
            </a:pPr>
            <a:r>
              <a:rPr lang="en-GB" sz="2000" dirty="0">
                <a:solidFill>
                  <a:srgbClr val="000000"/>
                </a:solidFill>
                <a:ea typeface="Calibri" panose="020F0502020204030204" pitchFamily="34" charset="0"/>
                <a:cs typeface="Cordia New" panose="020B0304020202020204" pitchFamily="34" charset="-34"/>
              </a:rPr>
              <a:t> </a:t>
            </a:r>
            <a:endParaRPr lang="en-VN" sz="2000" dirty="0">
              <a:solidFill>
                <a:srgbClr val="595959"/>
              </a:solidFill>
              <a:effectLst/>
              <a:ea typeface="Calibri" panose="020F0502020204030204" pitchFamily="34" charset="0"/>
              <a:cs typeface="Cordia New" panose="020B0304020202020204" pitchFamily="34" charset="-34"/>
            </a:endParaRPr>
          </a:p>
        </p:txBody>
      </p:sp>
      <p:pic>
        <p:nvPicPr>
          <p:cNvPr id="6" name="Picture 5">
            <a:extLst>
              <a:ext uri="{FF2B5EF4-FFF2-40B4-BE49-F238E27FC236}">
                <a16:creationId xmlns:a16="http://schemas.microsoft.com/office/drawing/2014/main" id="{2AD6CFAC-F764-384E-B894-77590F8A148D}"/>
              </a:ext>
            </a:extLst>
          </p:cNvPr>
          <p:cNvPicPr>
            <a:picLocks noChangeAspect="1"/>
          </p:cNvPicPr>
          <p:nvPr/>
        </p:nvPicPr>
        <p:blipFill>
          <a:blip r:embed="rId4"/>
          <a:stretch>
            <a:fillRect/>
          </a:stretch>
        </p:blipFill>
        <p:spPr>
          <a:xfrm>
            <a:off x="5531234" y="3740978"/>
            <a:ext cx="502035" cy="499005"/>
          </a:xfrm>
          <a:prstGeom prst="rect">
            <a:avLst/>
          </a:prstGeom>
        </p:spPr>
      </p:pic>
      <p:pic>
        <p:nvPicPr>
          <p:cNvPr id="8" name="Picture 7">
            <a:extLst>
              <a:ext uri="{FF2B5EF4-FFF2-40B4-BE49-F238E27FC236}">
                <a16:creationId xmlns:a16="http://schemas.microsoft.com/office/drawing/2014/main" id="{BC0DA22C-D200-E447-9859-0FF9E3D34C0F}"/>
              </a:ext>
            </a:extLst>
          </p:cNvPr>
          <p:cNvPicPr>
            <a:picLocks noChangeAspect="1"/>
          </p:cNvPicPr>
          <p:nvPr/>
        </p:nvPicPr>
        <p:blipFill>
          <a:blip r:embed="rId5"/>
          <a:stretch>
            <a:fillRect/>
          </a:stretch>
        </p:blipFill>
        <p:spPr>
          <a:xfrm>
            <a:off x="5561715" y="2496108"/>
            <a:ext cx="502035" cy="502035"/>
          </a:xfrm>
          <a:prstGeom prst="rect">
            <a:avLst/>
          </a:prstGeom>
        </p:spPr>
      </p:pic>
      <p:pic>
        <p:nvPicPr>
          <p:cNvPr id="9" name="Picture 8">
            <a:extLst>
              <a:ext uri="{FF2B5EF4-FFF2-40B4-BE49-F238E27FC236}">
                <a16:creationId xmlns:a16="http://schemas.microsoft.com/office/drawing/2014/main" id="{90F3B592-136C-E04C-962E-F40BF32356D3}"/>
              </a:ext>
            </a:extLst>
          </p:cNvPr>
          <p:cNvPicPr>
            <a:picLocks noChangeAspect="1"/>
          </p:cNvPicPr>
          <p:nvPr/>
        </p:nvPicPr>
        <p:blipFill>
          <a:blip r:embed="rId5"/>
          <a:stretch>
            <a:fillRect/>
          </a:stretch>
        </p:blipFill>
        <p:spPr>
          <a:xfrm>
            <a:off x="5212079" y="3199907"/>
            <a:ext cx="502035" cy="502035"/>
          </a:xfrm>
          <a:prstGeom prst="rect">
            <a:avLst/>
          </a:prstGeom>
        </p:spPr>
      </p:pic>
      <p:pic>
        <p:nvPicPr>
          <p:cNvPr id="11" name="Picture 10">
            <a:extLst>
              <a:ext uri="{FF2B5EF4-FFF2-40B4-BE49-F238E27FC236}">
                <a16:creationId xmlns:a16="http://schemas.microsoft.com/office/drawing/2014/main" id="{E94C3513-7782-364C-B10F-E894B5F3659D}"/>
              </a:ext>
            </a:extLst>
          </p:cNvPr>
          <p:cNvPicPr>
            <a:picLocks noChangeAspect="1"/>
          </p:cNvPicPr>
          <p:nvPr/>
        </p:nvPicPr>
        <p:blipFill>
          <a:blip r:embed="rId5"/>
          <a:stretch>
            <a:fillRect/>
          </a:stretch>
        </p:blipFill>
        <p:spPr>
          <a:xfrm>
            <a:off x="5971717" y="3177982"/>
            <a:ext cx="502035" cy="502035"/>
          </a:xfrm>
          <a:prstGeom prst="rect">
            <a:avLst/>
          </a:prstGeom>
        </p:spPr>
      </p:pic>
    </p:spTree>
    <p:extLst>
      <p:ext uri="{BB962C8B-B14F-4D97-AF65-F5344CB8AC3E}">
        <p14:creationId xmlns:p14="http://schemas.microsoft.com/office/powerpoint/2010/main" val="3144007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wipe(left)">
                                      <p:cBhvr>
                                        <p:cTn id="13" dur="500"/>
                                        <p:tgtEl>
                                          <p:spTgt spid="5">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wipe(left)">
                                      <p:cBhvr>
                                        <p:cTn id="16" dur="500"/>
                                        <p:tgtEl>
                                          <p:spTgt spid="5">
                                            <p:txEl>
                                              <p:pRg st="3" end="3"/>
                                            </p:txEl>
                                          </p:spTgt>
                                        </p:tgtEl>
                                      </p:cBhvr>
                                    </p:animEffect>
                                  </p:childTnLst>
                                </p:cTn>
                              </p:par>
                              <p:par>
                                <p:cTn id="17" presetID="22" presetClass="entr" presetSubtype="8"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Effect transition="in" filter="wipe(left)">
                                      <p:cBhvr>
                                        <p:cTn id="19" dur="500"/>
                                        <p:tgtEl>
                                          <p:spTgt spid="5">
                                            <p:txEl>
                                              <p:pRg st="4" end="4"/>
                                            </p:txEl>
                                          </p:spTgt>
                                        </p:tgtEl>
                                      </p:cBhvr>
                                    </p:animEffect>
                                  </p:childTnLst>
                                </p:cTn>
                              </p:par>
                              <p:par>
                                <p:cTn id="20" presetID="22" presetClass="entr" presetSubtype="8"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par>
                                <p:cTn id="26" presetID="22" presetClass="entr" presetSubtype="8"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wipe(left)">
                                      <p:cBhvr>
                                        <p:cTn id="28" dur="500"/>
                                        <p:tgtEl>
                                          <p:spTgt spid="9"/>
                                        </p:tgtEl>
                                      </p:cBhvr>
                                    </p:animEffect>
                                  </p:childTnLst>
                                </p:cTn>
                              </p:par>
                              <p:par>
                                <p:cTn id="29" presetID="22" presetClass="entr" presetSubtype="8"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BFAD8-E131-A74F-B054-CE35AF954D87}"/>
              </a:ext>
            </a:extLst>
          </p:cNvPr>
          <p:cNvSpPr>
            <a:spLocks noGrp="1"/>
          </p:cNvSpPr>
          <p:nvPr>
            <p:ph type="title"/>
          </p:nvPr>
        </p:nvSpPr>
        <p:spPr/>
        <p:txBody>
          <a:bodyPr/>
          <a:lstStyle/>
          <a:p>
            <a:r>
              <a:rPr lang="en-VN" dirty="0"/>
              <a:t>Sample SPACE EXAMPLES</a:t>
            </a:r>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46F1999E-773C-9D49-A488-540BA8AB4D44}"/>
                  </a:ext>
                </a:extLst>
              </p:cNvPr>
              <p:cNvSpPr/>
              <p:nvPr/>
            </p:nvSpPr>
            <p:spPr>
              <a:xfrm>
                <a:off x="1451578" y="991916"/>
                <a:ext cx="9603274" cy="724831"/>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GB" sz="2000" b="1" dirty="0">
                    <a:solidFill>
                      <a:schemeClr val="tx1"/>
                    </a:solidFill>
                  </a:rPr>
                  <a:t>Definition</a:t>
                </a:r>
                <a:r>
                  <a:rPr lang="en-GB" sz="2000" dirty="0">
                    <a:solidFill>
                      <a:schemeClr val="tx1"/>
                    </a:solidFill>
                  </a:rPr>
                  <a:t>: The sample space is the set </a:t>
                </a:r>
                <a14:m>
                  <m:oMath xmlns:m="http://schemas.openxmlformats.org/officeDocument/2006/math">
                    <m:r>
                      <a:rPr lang="en-GB" sz="2000" i="1">
                        <a:solidFill>
                          <a:schemeClr val="tx1"/>
                        </a:solidFill>
                        <a:latin typeface="Cambria Math" panose="02040503050406030204" pitchFamily="18" charset="0"/>
                      </a:rPr>
                      <m:t>Ω</m:t>
                    </m:r>
                  </m:oMath>
                </a14:m>
                <a:r>
                  <a:rPr lang="en-GB" sz="2000" dirty="0">
                    <a:solidFill>
                      <a:schemeClr val="tx1"/>
                    </a:solidFill>
                  </a:rPr>
                  <a:t> of all possible outcomes of an experiment. </a:t>
                </a:r>
                <a:endParaRPr lang="en-VN" sz="2000" dirty="0">
                  <a:solidFill>
                    <a:schemeClr val="tx1"/>
                  </a:solidFill>
                </a:endParaRPr>
              </a:p>
            </p:txBody>
          </p:sp>
        </mc:Choice>
        <mc:Fallback xmlns="">
          <p:sp>
            <p:nvSpPr>
              <p:cNvPr id="4" name="Rounded Rectangle 3">
                <a:extLst>
                  <a:ext uri="{FF2B5EF4-FFF2-40B4-BE49-F238E27FC236}">
                    <a16:creationId xmlns:a16="http://schemas.microsoft.com/office/drawing/2014/main" id="{46F1999E-773C-9D49-A488-540BA8AB4D44}"/>
                  </a:ext>
                </a:extLst>
              </p:cNvPr>
              <p:cNvSpPr>
                <a:spLocks noRot="1" noChangeAspect="1" noMove="1" noResize="1" noEditPoints="1" noAdjustHandles="1" noChangeArrowheads="1" noChangeShapeType="1" noTextEdit="1"/>
              </p:cNvSpPr>
              <p:nvPr/>
            </p:nvSpPr>
            <p:spPr>
              <a:xfrm>
                <a:off x="1451578" y="991916"/>
                <a:ext cx="9603274" cy="724831"/>
              </a:xfrm>
              <a:prstGeom prst="roundRect">
                <a:avLst/>
              </a:prstGeom>
              <a:blipFill>
                <a:blip r:embed="rId3"/>
                <a:stretch>
                  <a:fillRect l="-264"/>
                </a:stretch>
              </a:blipFill>
            </p:spPr>
            <p:txBody>
              <a:bodyPr/>
              <a:lstStyle/>
              <a:p>
                <a:r>
                  <a:rPr lang="en-VN">
                    <a:noFill/>
                  </a:rPr>
                  <a:t> </a:t>
                </a:r>
              </a:p>
            </p:txBody>
          </p:sp>
        </mc:Fallback>
      </mc:AlternateContent>
      <p:sp>
        <p:nvSpPr>
          <p:cNvPr id="5" name="Rectangle 4">
            <a:extLst>
              <a:ext uri="{FF2B5EF4-FFF2-40B4-BE49-F238E27FC236}">
                <a16:creationId xmlns:a16="http://schemas.microsoft.com/office/drawing/2014/main" id="{A0BC0AA8-E51C-B648-937F-B226F586386B}"/>
              </a:ext>
            </a:extLst>
          </p:cNvPr>
          <p:cNvSpPr/>
          <p:nvPr/>
        </p:nvSpPr>
        <p:spPr>
          <a:xfrm>
            <a:off x="1451578" y="1877280"/>
            <a:ext cx="9603274" cy="1015984"/>
          </a:xfrm>
          <a:prstGeom prst="rect">
            <a:avLst/>
          </a:prstGeom>
        </p:spPr>
        <p:txBody>
          <a:bodyPr wrap="square">
            <a:spAutoFit/>
          </a:bodyPr>
          <a:lstStyle/>
          <a:p>
            <a:r>
              <a:rPr lang="en-GB" sz="2000" b="1" u="sng" dirty="0">
                <a:solidFill>
                  <a:srgbClr val="000000"/>
                </a:solidFill>
                <a:ea typeface="Calibri" panose="020F0502020204030204" pitchFamily="34" charset="0"/>
              </a:rPr>
              <a:t>Example</a:t>
            </a:r>
            <a:r>
              <a:rPr lang="en-GB" sz="2000" b="1" dirty="0">
                <a:solidFill>
                  <a:srgbClr val="000000"/>
                </a:solidFill>
                <a:ea typeface="Calibri" panose="020F0502020204030204" pitchFamily="34" charset="0"/>
              </a:rPr>
              <a:t>. </a:t>
            </a:r>
            <a:endParaRPr lang="en-VN" sz="2000" dirty="0">
              <a:ea typeface="Calibri" panose="020F0502020204030204" pitchFamily="34" charset="0"/>
            </a:endParaRPr>
          </a:p>
          <a:p>
            <a:r>
              <a:rPr lang="en-GB" sz="2000" dirty="0">
                <a:ea typeface="Times New Roman" panose="02020603050405020304" pitchFamily="18" charset="0"/>
              </a:rPr>
              <a:t>Find the sample space of the rolling two fair 6-sided dice</a:t>
            </a:r>
            <a:endParaRPr lang="en-VN" sz="2000" dirty="0">
              <a:ea typeface="Calibri" panose="020F0502020204030204" pitchFamily="34" charset="0"/>
            </a:endParaRPr>
          </a:p>
          <a:p>
            <a:pPr marL="274320" indent="-274320">
              <a:lnSpc>
                <a:spcPct val="107000"/>
              </a:lnSpc>
              <a:spcAft>
                <a:spcPts val="600"/>
              </a:spcAft>
              <a:tabLst>
                <a:tab pos="274320" algn="l"/>
                <a:tab pos="457200" algn="l"/>
              </a:tabLst>
            </a:pPr>
            <a:r>
              <a:rPr lang="en-GB" sz="2000" dirty="0">
                <a:solidFill>
                  <a:srgbClr val="000000"/>
                </a:solidFill>
                <a:ea typeface="Calibri" panose="020F0502020204030204" pitchFamily="34" charset="0"/>
                <a:cs typeface="Cordia New" panose="020B0304020202020204" pitchFamily="34" charset="-34"/>
              </a:rPr>
              <a:t> </a:t>
            </a:r>
            <a:endParaRPr lang="en-VN" sz="2000" dirty="0">
              <a:solidFill>
                <a:srgbClr val="595959"/>
              </a:solidFill>
              <a:effectLst/>
              <a:ea typeface="Calibri" panose="020F0502020204030204" pitchFamily="34" charset="0"/>
              <a:cs typeface="Cordia New" panose="020B0304020202020204" pitchFamily="34" charset="-34"/>
            </a:endParaRPr>
          </a:p>
        </p:txBody>
      </p:sp>
      <p:pic>
        <p:nvPicPr>
          <p:cNvPr id="6" name="Picture 5">
            <a:extLst>
              <a:ext uri="{FF2B5EF4-FFF2-40B4-BE49-F238E27FC236}">
                <a16:creationId xmlns:a16="http://schemas.microsoft.com/office/drawing/2014/main" id="{2AD6CFAC-F764-384E-B894-77590F8A148D}"/>
              </a:ext>
            </a:extLst>
          </p:cNvPr>
          <p:cNvPicPr>
            <a:picLocks noChangeAspect="1"/>
          </p:cNvPicPr>
          <p:nvPr/>
        </p:nvPicPr>
        <p:blipFill>
          <a:blip r:embed="rId4"/>
          <a:stretch>
            <a:fillRect/>
          </a:stretch>
        </p:blipFill>
        <p:spPr>
          <a:xfrm>
            <a:off x="7719502" y="2037728"/>
            <a:ext cx="502035" cy="499005"/>
          </a:xfrm>
          <a:prstGeom prst="rect">
            <a:avLst/>
          </a:prstGeom>
        </p:spPr>
      </p:pic>
      <p:pic>
        <p:nvPicPr>
          <p:cNvPr id="10" name="Picture 9">
            <a:extLst>
              <a:ext uri="{FF2B5EF4-FFF2-40B4-BE49-F238E27FC236}">
                <a16:creationId xmlns:a16="http://schemas.microsoft.com/office/drawing/2014/main" id="{CAC439FE-08CB-D745-BB1F-EC4DE32B27EE}"/>
              </a:ext>
            </a:extLst>
          </p:cNvPr>
          <p:cNvPicPr>
            <a:picLocks noChangeAspect="1"/>
          </p:cNvPicPr>
          <p:nvPr/>
        </p:nvPicPr>
        <p:blipFill>
          <a:blip r:embed="rId4"/>
          <a:stretch>
            <a:fillRect/>
          </a:stretch>
        </p:blipFill>
        <p:spPr>
          <a:xfrm>
            <a:off x="8435782" y="2037728"/>
            <a:ext cx="502035" cy="499005"/>
          </a:xfrm>
          <a:prstGeom prst="rect">
            <a:avLst/>
          </a:prstGeom>
        </p:spPr>
      </p:pic>
    </p:spTree>
    <p:extLst>
      <p:ext uri="{BB962C8B-B14F-4D97-AF65-F5344CB8AC3E}">
        <p14:creationId xmlns:p14="http://schemas.microsoft.com/office/powerpoint/2010/main" val="307447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left)">
                                      <p:cBhvr>
                                        <p:cTn id="7" dur="500"/>
                                        <p:tgtEl>
                                          <p:spTgt spid="5">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wipe(left)">
                                      <p:cBhvr>
                                        <p:cTn id="10" dur="500"/>
                                        <p:tgtEl>
                                          <p:spTgt spid="5">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par>
                                <p:cTn id="14" presetID="22" presetClass="entr" presetSubtype="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702DDB1602E1F418973D7514106350D" ma:contentTypeVersion="11" ma:contentTypeDescription="Create a new document." ma:contentTypeScope="" ma:versionID="2909cea3a6974f0902d7a6fcb5b84401">
  <xsd:schema xmlns:xsd="http://www.w3.org/2001/XMLSchema" xmlns:xs="http://www.w3.org/2001/XMLSchema" xmlns:p="http://schemas.microsoft.com/office/2006/metadata/properties" xmlns:ns2="7b943c93-b938-48de-825e-fb1653b6f1c7" xmlns:ns3="7d6b43c1-d31c-445d-bdf9-3473889ab938" targetNamespace="http://schemas.microsoft.com/office/2006/metadata/properties" ma:root="true" ma:fieldsID="bca85367ad6e7f7f844c2a7702c09a02" ns2:_="" ns3:_="">
    <xsd:import namespace="7b943c93-b938-48de-825e-fb1653b6f1c7"/>
    <xsd:import namespace="7d6b43c1-d31c-445d-bdf9-3473889ab93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43c93-b938-48de-825e-fb1653b6f1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6b43c1-d31c-445d-bdf9-3473889ab93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2BDC01F-4E85-4AFF-B7CC-CBAB74E7FF8C}">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DB55BA2-522B-4B83-8C9D-356D9737481B}">
  <ds:schemaRefs>
    <ds:schemaRef ds:uri="http://schemas.microsoft.com/sharepoint/v3/contenttype/forms"/>
  </ds:schemaRefs>
</ds:datastoreItem>
</file>

<file path=customXml/itemProps3.xml><?xml version="1.0" encoding="utf-8"?>
<ds:datastoreItem xmlns:ds="http://schemas.openxmlformats.org/officeDocument/2006/customXml" ds:itemID="{D6B228F7-FC02-4F94-AA00-F38AAB69BA36}"/>
</file>

<file path=docProps/app.xml><?xml version="1.0" encoding="utf-8"?>
<Properties xmlns="http://schemas.openxmlformats.org/officeDocument/2006/extended-properties" xmlns:vt="http://schemas.openxmlformats.org/officeDocument/2006/docPropsVTypes">
  <Template>Gallery</Template>
  <TotalTime>2098</TotalTime>
  <Words>1710</Words>
  <Application>Microsoft Office PowerPoint</Application>
  <PresentationFormat>Widescreen</PresentationFormat>
  <Paragraphs>146</Paragraphs>
  <Slides>27</Slides>
  <Notes>4</Notes>
  <HiddenSlides>0</HiddenSlides>
  <MMClips>0</MMClip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Gallery</vt:lpstr>
      <vt:lpstr>MATH2010   Probability BASICs</vt:lpstr>
      <vt:lpstr>From LECTURE 1</vt:lpstr>
      <vt:lpstr>From LECTURE 1</vt:lpstr>
      <vt:lpstr>Probability</vt:lpstr>
      <vt:lpstr>LEARNING GOALS</vt:lpstr>
      <vt:lpstr>Sample SPACE</vt:lpstr>
      <vt:lpstr>Sample SPACE EXAMPLES</vt:lpstr>
      <vt:lpstr>Sample SPACE EXAMPLES</vt:lpstr>
      <vt:lpstr>Sample SPACE EXAMPLES</vt:lpstr>
      <vt:lpstr>Sample SPACE EXAMPLES - COnTINUOUS</vt:lpstr>
      <vt:lpstr>Probability Function</vt:lpstr>
      <vt:lpstr>EVENT</vt:lpstr>
      <vt:lpstr>MUTUAL EXCLUSION</vt:lpstr>
      <vt:lpstr>AXIOMS of PROBABILITY</vt:lpstr>
      <vt:lpstr>Explanation of axioms</vt:lpstr>
      <vt:lpstr>Explanation of axioms</vt:lpstr>
      <vt:lpstr>Explanation of axioms</vt:lpstr>
      <vt:lpstr>AXIOMS of PROBABILITY</vt:lpstr>
      <vt:lpstr>Explanation of Corollaries</vt:lpstr>
      <vt:lpstr>Explanation of Corollaries</vt:lpstr>
      <vt:lpstr>Explanation of Corollaries</vt:lpstr>
      <vt:lpstr>SAMPLE SPACEs HAVING EQUALLY LIKELY OUTCOMES</vt:lpstr>
      <vt:lpstr>SAMPLE SPACEs HAVING EQUALLY LIKELY OUTCOMES</vt:lpstr>
      <vt:lpstr>SAMPLE SPACEs HAVING EQUALLY LIKELY OUTCOMES</vt:lpstr>
      <vt:lpstr>SAMPLE SPACEs HAVING EQUALLY LIKELY OUTCOMES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MATH2010 –  Probability and STatistics </dc:title>
  <dc:creator>Le Duy Dung (AIC.LAB)</dc:creator>
  <cp:lastModifiedBy>Le Duy Dung (AIC.LAB)</cp:lastModifiedBy>
  <cp:revision>25</cp:revision>
  <dcterms:created xsi:type="dcterms:W3CDTF">2021-09-06T00:25:35Z</dcterms:created>
  <dcterms:modified xsi:type="dcterms:W3CDTF">2021-11-09T13:51:50Z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0x0101001702DDB1602E1F418973D7514106350D</vt:lpwstr>
  </property>
</Properties>
</file>